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11" r:id="rId2"/>
    <p:sldId id="312" r:id="rId3"/>
    <p:sldId id="313" r:id="rId4"/>
    <p:sldId id="351" r:id="rId5"/>
    <p:sldId id="352" r:id="rId6"/>
    <p:sldId id="353" r:id="rId7"/>
    <p:sldId id="354" r:id="rId8"/>
    <p:sldId id="355" r:id="rId9"/>
    <p:sldId id="356" r:id="rId10"/>
    <p:sldId id="262" r:id="rId11"/>
    <p:sldId id="284"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thur Traub" initials="AT" lastIdx="4" clrIdx="0">
    <p:extLst>
      <p:ext uri="{19B8F6BF-5375-455C-9EA6-DF929625EA0E}">
        <p15:presenceInfo xmlns:p15="http://schemas.microsoft.com/office/powerpoint/2012/main" userId="Arthur Trau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C72B"/>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8" autoAdjust="0"/>
    <p:restoredTop sz="84951" autoAdjust="0"/>
  </p:normalViewPr>
  <p:slideViewPr>
    <p:cSldViewPr snapToGrid="0" snapToObjects="1">
      <p:cViewPr varScale="1">
        <p:scale>
          <a:sx n="71" d="100"/>
          <a:sy n="71" d="100"/>
        </p:scale>
        <p:origin x="1124" y="5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423DB5-CD54-42B1-88E2-4F17E2096C35}" type="datetimeFigureOut">
              <a:rPr lang="en-US" smtClean="0"/>
              <a:t>12/6/2018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4BBE7D-F581-47B3-8B2D-CC8444C00756}" type="slidenum">
              <a:rPr lang="en-US" smtClean="0"/>
              <a:t>‹#›</a:t>
            </a:fld>
            <a:endParaRPr lang="en-US" dirty="0"/>
          </a:p>
        </p:txBody>
      </p:sp>
    </p:spTree>
    <p:extLst>
      <p:ext uri="{BB962C8B-B14F-4D97-AF65-F5344CB8AC3E}">
        <p14:creationId xmlns:p14="http://schemas.microsoft.com/office/powerpoint/2010/main" val="21324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BBE7D-F581-47B3-8B2D-CC8444C00756}" type="slidenum">
              <a:rPr lang="en-US" smtClean="0"/>
              <a:t>1</a:t>
            </a:fld>
            <a:endParaRPr lang="en-US" dirty="0"/>
          </a:p>
        </p:txBody>
      </p:sp>
    </p:spTree>
    <p:extLst>
      <p:ext uri="{BB962C8B-B14F-4D97-AF65-F5344CB8AC3E}">
        <p14:creationId xmlns:p14="http://schemas.microsoft.com/office/powerpoint/2010/main" val="98502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BBE7D-F581-47B3-8B2D-CC8444C00756}" type="slidenum">
              <a:rPr lang="en-US" smtClean="0"/>
              <a:t>10</a:t>
            </a:fld>
            <a:endParaRPr lang="en-US" dirty="0"/>
          </a:p>
        </p:txBody>
      </p:sp>
    </p:spTree>
    <p:extLst>
      <p:ext uri="{BB962C8B-B14F-4D97-AF65-F5344CB8AC3E}">
        <p14:creationId xmlns:p14="http://schemas.microsoft.com/office/powerpoint/2010/main" val="4065171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BBE7D-F581-47B3-8B2D-CC8444C00756}" type="slidenum">
              <a:rPr lang="en-US" smtClean="0"/>
              <a:t>11</a:t>
            </a:fld>
            <a:endParaRPr lang="en-US" dirty="0"/>
          </a:p>
        </p:txBody>
      </p:sp>
    </p:spTree>
    <p:extLst>
      <p:ext uri="{BB962C8B-B14F-4D97-AF65-F5344CB8AC3E}">
        <p14:creationId xmlns:p14="http://schemas.microsoft.com/office/powerpoint/2010/main" val="73859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BBE7D-F581-47B3-8B2D-CC8444C00756}" type="slidenum">
              <a:rPr lang="en-US" smtClean="0"/>
              <a:t>2</a:t>
            </a:fld>
            <a:endParaRPr lang="en-US" dirty="0"/>
          </a:p>
        </p:txBody>
      </p:sp>
    </p:spTree>
    <p:extLst>
      <p:ext uri="{BB962C8B-B14F-4D97-AF65-F5344CB8AC3E}">
        <p14:creationId xmlns:p14="http://schemas.microsoft.com/office/powerpoint/2010/main" val="3641553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BBE7D-F581-47B3-8B2D-CC8444C00756}" type="slidenum">
              <a:rPr lang="en-US" smtClean="0"/>
              <a:t>3</a:t>
            </a:fld>
            <a:endParaRPr lang="en-US" dirty="0"/>
          </a:p>
        </p:txBody>
      </p:sp>
    </p:spTree>
    <p:extLst>
      <p:ext uri="{BB962C8B-B14F-4D97-AF65-F5344CB8AC3E}">
        <p14:creationId xmlns:p14="http://schemas.microsoft.com/office/powerpoint/2010/main" val="73859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BBE7D-F581-47B3-8B2D-CC8444C00756}" type="slidenum">
              <a:rPr lang="en-US" smtClean="0"/>
              <a:t>4</a:t>
            </a:fld>
            <a:endParaRPr lang="en-US" dirty="0"/>
          </a:p>
        </p:txBody>
      </p:sp>
    </p:spTree>
    <p:extLst>
      <p:ext uri="{BB962C8B-B14F-4D97-AF65-F5344CB8AC3E}">
        <p14:creationId xmlns:p14="http://schemas.microsoft.com/office/powerpoint/2010/main" val="557981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BBE7D-F581-47B3-8B2D-CC8444C00756}" type="slidenum">
              <a:rPr lang="en-US" smtClean="0"/>
              <a:t>5</a:t>
            </a:fld>
            <a:endParaRPr lang="en-US" dirty="0"/>
          </a:p>
        </p:txBody>
      </p:sp>
    </p:spTree>
    <p:extLst>
      <p:ext uri="{BB962C8B-B14F-4D97-AF65-F5344CB8AC3E}">
        <p14:creationId xmlns:p14="http://schemas.microsoft.com/office/powerpoint/2010/main" val="156849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BBE7D-F581-47B3-8B2D-CC8444C00756}" type="slidenum">
              <a:rPr lang="en-US" smtClean="0"/>
              <a:t>6</a:t>
            </a:fld>
            <a:endParaRPr lang="en-US" dirty="0"/>
          </a:p>
        </p:txBody>
      </p:sp>
    </p:spTree>
    <p:extLst>
      <p:ext uri="{BB962C8B-B14F-4D97-AF65-F5344CB8AC3E}">
        <p14:creationId xmlns:p14="http://schemas.microsoft.com/office/powerpoint/2010/main" val="2500992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1C4BBE7D-F581-47B3-8B2D-CC8444C00756}" type="slidenum">
              <a:rPr lang="en-US" smtClean="0"/>
              <a:t>7</a:t>
            </a:fld>
            <a:endParaRPr lang="en-US" dirty="0"/>
          </a:p>
        </p:txBody>
      </p:sp>
    </p:spTree>
    <p:extLst>
      <p:ext uri="{BB962C8B-B14F-4D97-AF65-F5344CB8AC3E}">
        <p14:creationId xmlns:p14="http://schemas.microsoft.com/office/powerpoint/2010/main" val="304961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BBE7D-F581-47B3-8B2D-CC8444C00756}" type="slidenum">
              <a:rPr lang="en-US" smtClean="0"/>
              <a:t>8</a:t>
            </a:fld>
            <a:endParaRPr lang="en-US" dirty="0"/>
          </a:p>
        </p:txBody>
      </p:sp>
    </p:spTree>
    <p:extLst>
      <p:ext uri="{BB962C8B-B14F-4D97-AF65-F5344CB8AC3E}">
        <p14:creationId xmlns:p14="http://schemas.microsoft.com/office/powerpoint/2010/main" val="297551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4BBE7D-F581-47B3-8B2D-CC8444C00756}" type="slidenum">
              <a:rPr lang="en-US" smtClean="0"/>
              <a:t>9</a:t>
            </a:fld>
            <a:endParaRPr lang="en-US" dirty="0"/>
          </a:p>
        </p:txBody>
      </p:sp>
    </p:spTree>
    <p:extLst>
      <p:ext uri="{BB962C8B-B14F-4D97-AF65-F5344CB8AC3E}">
        <p14:creationId xmlns:p14="http://schemas.microsoft.com/office/powerpoint/2010/main" val="1185290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28DF44-86B4-9B47-A2C6-ADFBD23414AE}" type="datetimeFigureOut">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2543439446"/>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28DF44-86B4-9B47-A2C6-ADFBD23414AE}" type="datetimeFigureOut">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3418913591"/>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28DF44-86B4-9B47-A2C6-ADFBD23414AE}" type="datetimeFigureOut">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532069728"/>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28DF44-86B4-9B47-A2C6-ADFBD23414AE}" type="datetimeFigureOut">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2704739640"/>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28DF44-86B4-9B47-A2C6-ADFBD23414AE}" type="datetimeFigureOut">
              <a:rPr lang="en-US" smtClean="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4268783225"/>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28DF44-86B4-9B47-A2C6-ADFBD23414AE}" type="datetimeFigureOut">
              <a:rPr lang="en-US" smtClean="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4002952972"/>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28DF44-86B4-9B47-A2C6-ADFBD23414AE}" type="datetimeFigureOut">
              <a:rPr lang="en-US" smtClean="0"/>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2933444539"/>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28DF44-86B4-9B47-A2C6-ADFBD23414AE}" type="datetimeFigureOut">
              <a:rPr lang="en-US" smtClean="0"/>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312977244"/>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8DF44-86B4-9B47-A2C6-ADFBD23414AE}" type="datetimeFigureOut">
              <a:rPr lang="en-US" smtClean="0"/>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2833630671"/>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28DF44-86B4-9B47-A2C6-ADFBD23414AE}" type="datetimeFigureOut">
              <a:rPr lang="en-US" smtClean="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330597163"/>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28DF44-86B4-9B47-A2C6-ADFBD23414AE}" type="datetimeFigureOut">
              <a:rPr lang="en-US" smtClean="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7D4C94-138C-1A43-BFEC-1B21D7836D46}" type="slidenum">
              <a:rPr lang="en-US" smtClean="0"/>
              <a:t>‹#›</a:t>
            </a:fld>
            <a:endParaRPr lang="en-US" dirty="0"/>
          </a:p>
        </p:txBody>
      </p:sp>
    </p:spTree>
    <p:extLst>
      <p:ext uri="{BB962C8B-B14F-4D97-AF65-F5344CB8AC3E}">
        <p14:creationId xmlns:p14="http://schemas.microsoft.com/office/powerpoint/2010/main" val="2329321788"/>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028DF44-86B4-9B47-A2C6-ADFBD23414AE}" type="datetimeFigureOut">
              <a:rPr lang="en-US" smtClean="0"/>
              <a:t>12/6/2018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77D4C94-138C-1A43-BFEC-1B21D7836D46}" type="slidenum">
              <a:rPr lang="en-US" smtClean="0"/>
              <a:t>‹#›</a:t>
            </a:fld>
            <a:endParaRPr lang="en-US" dirty="0"/>
          </a:p>
        </p:txBody>
      </p:sp>
    </p:spTree>
    <p:extLst>
      <p:ext uri="{BB962C8B-B14F-4D97-AF65-F5344CB8AC3E}">
        <p14:creationId xmlns:p14="http://schemas.microsoft.com/office/powerpoint/2010/main" val="2206273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4.png"/><Relationship Id="rId7"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8.jpg"/><Relationship Id="rId5" Type="http://schemas.openxmlformats.org/officeDocument/2006/relationships/image" Target="../media/image6.png"/><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2.jpg"/><Relationship Id="rId5" Type="http://schemas.openxmlformats.org/officeDocument/2006/relationships/image" Target="../media/image6.png"/><Relationship Id="rId10" Type="http://schemas.openxmlformats.org/officeDocument/2006/relationships/hyperlink" Target="http://www.buffaloamericas.com/knowledge-base" TargetMode="External"/><Relationship Id="rId4" Type="http://schemas.openxmlformats.org/officeDocument/2006/relationships/image" Target="../media/image5.png"/><Relationship Id="rId9"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4.pn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6000"/>
            <a:lum/>
          </a:blip>
          <a:srcRect/>
          <a:stretch>
            <a:fillRect t="-12000" b="-4000"/>
          </a:stretch>
        </a:blipFill>
        <a:effectLst/>
      </p:bgPr>
    </p:bg>
    <p:spTree>
      <p:nvGrpSpPr>
        <p:cNvPr id="1" name=""/>
        <p:cNvGrpSpPr/>
        <p:nvPr/>
      </p:nvGrpSpPr>
      <p:grpSpPr>
        <a:xfrm>
          <a:off x="0" y="0"/>
          <a:ext cx="0" cy="0"/>
          <a:chOff x="0" y="0"/>
          <a:chExt cx="0" cy="0"/>
        </a:xfrm>
      </p:grpSpPr>
      <p:sp>
        <p:nvSpPr>
          <p:cNvPr id="10" name="Rectangle 9"/>
          <p:cNvSpPr/>
          <p:nvPr/>
        </p:nvSpPr>
        <p:spPr>
          <a:xfrm>
            <a:off x="-11277" y="1938664"/>
            <a:ext cx="9144000" cy="1015663"/>
          </a:xfrm>
          <a:prstGeom prst="rect">
            <a:avLst/>
          </a:prstGeom>
          <a:effectLst>
            <a:outerShdw blurRad="50800" dist="38100" dir="2700000" algn="tl" rotWithShape="0">
              <a:prstClr val="black">
                <a:alpha val="40000"/>
              </a:prstClr>
            </a:outerShdw>
          </a:effectLst>
        </p:spPr>
        <p:txBody>
          <a:bodyPr wrap="square">
            <a:spAutoFit/>
          </a:bodyPr>
          <a:lstStyle/>
          <a:p>
            <a:pPr lvl="0" algn="ctr">
              <a:spcAft>
                <a:spcPts val="1200"/>
              </a:spcAft>
            </a:pPr>
            <a:endParaRPr lang="en-US" sz="6000" dirty="0">
              <a:solidFill>
                <a:srgbClr val="595959"/>
              </a:solidFill>
              <a:latin typeface="+mj-lt"/>
              <a:cs typeface="Avenir Roman"/>
            </a:endParaRPr>
          </a:p>
        </p:txBody>
      </p:sp>
      <p:sp>
        <p:nvSpPr>
          <p:cNvPr id="2" name="Rectangle 1">
            <a:extLst>
              <a:ext uri="{FF2B5EF4-FFF2-40B4-BE49-F238E27FC236}">
                <a16:creationId xmlns:a16="http://schemas.microsoft.com/office/drawing/2014/main" id="{6BD7265A-F545-4A47-A258-165AC66C148D}"/>
              </a:ext>
            </a:extLst>
          </p:cNvPr>
          <p:cNvSpPr/>
          <p:nvPr/>
        </p:nvSpPr>
        <p:spPr>
          <a:xfrm>
            <a:off x="0" y="1890755"/>
            <a:ext cx="9209903" cy="1431967"/>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p:cNvSpPr/>
          <p:nvPr/>
        </p:nvSpPr>
        <p:spPr>
          <a:xfrm>
            <a:off x="-11277" y="2415714"/>
            <a:ext cx="9144000" cy="1661993"/>
          </a:xfrm>
          <a:prstGeom prst="rect">
            <a:avLst/>
          </a:prstGeom>
          <a:effectLst>
            <a:outerShdw blurRad="50800" dist="38100" dir="2700000" algn="tl" rotWithShape="0">
              <a:prstClr val="black">
                <a:alpha val="40000"/>
              </a:prstClr>
            </a:outerShdw>
          </a:effectLst>
        </p:spPr>
        <p:txBody>
          <a:bodyPr wrap="square">
            <a:spAutoFit/>
          </a:bodyPr>
          <a:lstStyle/>
          <a:p>
            <a:pPr lvl="0" algn="ctr">
              <a:spcAft>
                <a:spcPts val="1200"/>
              </a:spcAft>
            </a:pPr>
            <a:r>
              <a:rPr lang="en-US" sz="5100" dirty="0">
                <a:effectLst>
                  <a:outerShdw blurRad="50800" dist="50800" dir="5400000" sx="102000" sy="102000" algn="ctr" rotWithShape="0">
                    <a:srgbClr val="000000">
                      <a:alpha val="43137"/>
                    </a:srgbClr>
                  </a:outerShdw>
                </a:effectLst>
                <a:latin typeface="+mj-lt"/>
                <a:cs typeface="Avenir Roman"/>
              </a:rPr>
              <a:t>How Can a Hybrid Cloud Strategy Benefit Your Customer?</a:t>
            </a:r>
          </a:p>
        </p:txBody>
      </p:sp>
      <p:sp>
        <p:nvSpPr>
          <p:cNvPr id="3" name="Rectangle 2">
            <a:extLst>
              <a:ext uri="{FF2B5EF4-FFF2-40B4-BE49-F238E27FC236}">
                <a16:creationId xmlns:a16="http://schemas.microsoft.com/office/drawing/2014/main" id="{B1D8012E-013D-4E78-A424-FF5A4CBEF6C4}"/>
              </a:ext>
            </a:extLst>
          </p:cNvPr>
          <p:cNvSpPr/>
          <p:nvPr/>
        </p:nvSpPr>
        <p:spPr>
          <a:xfrm>
            <a:off x="-88457" y="329784"/>
            <a:ext cx="9221180" cy="502170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B86E077-DDB0-4DC9-ACAE-7A39F36540CE}"/>
              </a:ext>
            </a:extLst>
          </p:cNvPr>
          <p:cNvSpPr/>
          <p:nvPr/>
        </p:nvSpPr>
        <p:spPr>
          <a:xfrm>
            <a:off x="-517585" y="1232877"/>
            <a:ext cx="10092906" cy="181154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98ED6DF-CFF0-4BDF-9B0E-A40E23E88921}"/>
              </a:ext>
            </a:extLst>
          </p:cNvPr>
          <p:cNvSpPr/>
          <p:nvPr/>
        </p:nvSpPr>
        <p:spPr>
          <a:xfrm>
            <a:off x="141123" y="1161311"/>
            <a:ext cx="9144000" cy="1661993"/>
          </a:xfrm>
          <a:prstGeom prst="rect">
            <a:avLst/>
          </a:prstGeom>
          <a:effectLst>
            <a:outerShdw blurRad="50800" dist="38100" dir="2700000" algn="tl" rotWithShape="0">
              <a:prstClr val="black">
                <a:alpha val="40000"/>
              </a:prstClr>
            </a:outerShdw>
          </a:effectLst>
        </p:spPr>
        <p:txBody>
          <a:bodyPr wrap="square">
            <a:spAutoFit/>
          </a:bodyPr>
          <a:lstStyle/>
          <a:p>
            <a:pPr lvl="0" algn="ctr">
              <a:spcAft>
                <a:spcPts val="1200"/>
              </a:spcAft>
            </a:pPr>
            <a:r>
              <a:rPr lang="en-US" sz="5100" dirty="0">
                <a:solidFill>
                  <a:schemeClr val="bg1"/>
                </a:solidFill>
                <a:effectLst>
                  <a:outerShdw blurRad="50800" dist="50800" dir="5400000" sx="102000" sy="102000" algn="ctr" rotWithShape="0">
                    <a:srgbClr val="000000">
                      <a:alpha val="43137"/>
                    </a:srgbClr>
                  </a:outerShdw>
                </a:effectLst>
                <a:latin typeface="+mj-lt"/>
                <a:cs typeface="Avenir Roman"/>
              </a:rPr>
              <a:t>What is iSCSI and why is it a major selling point for NAS? </a:t>
            </a:r>
          </a:p>
        </p:txBody>
      </p:sp>
      <p:pic>
        <p:nvPicPr>
          <p:cNvPr id="6" name="Picture 5" descr="buffalo head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107" y="-308177"/>
            <a:ext cx="9604167" cy="1652924"/>
          </a:xfrm>
          <a:prstGeom prst="rect">
            <a:avLst/>
          </a:prstGeom>
        </p:spPr>
      </p:pic>
      <p:pic>
        <p:nvPicPr>
          <p:cNvPr id="11" name="Picture 10">
            <a:extLst>
              <a:ext uri="{FF2B5EF4-FFF2-40B4-BE49-F238E27FC236}">
                <a16:creationId xmlns:a16="http://schemas.microsoft.com/office/drawing/2014/main" id="{36CE1D70-F28B-4AE9-BA85-6EFFFD5FE265}"/>
              </a:ext>
            </a:extLst>
          </p:cNvPr>
          <p:cNvPicPr>
            <a:picLocks noChangeAspect="1"/>
          </p:cNvPicPr>
          <p:nvPr/>
        </p:nvPicPr>
        <p:blipFill>
          <a:blip r:embed="rId5"/>
          <a:stretch>
            <a:fillRect/>
          </a:stretch>
        </p:blipFill>
        <p:spPr>
          <a:xfrm>
            <a:off x="1663907" y="3063647"/>
            <a:ext cx="5994917" cy="2223003"/>
          </a:xfrm>
          <a:prstGeom prst="rect">
            <a:avLst/>
          </a:prstGeom>
        </p:spPr>
      </p:pic>
    </p:spTree>
    <p:extLst>
      <p:ext uri="{BB962C8B-B14F-4D97-AF65-F5344CB8AC3E}">
        <p14:creationId xmlns:p14="http://schemas.microsoft.com/office/powerpoint/2010/main" val="231493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23" name="Picture 22"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29" name="Picture 28"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35"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mn-lt"/>
                <a:cs typeface="Arial" panose="020B0604020202020204" pitchFamily="34" charset="0"/>
              </a:rPr>
              <a:t>New Buffalo NAS Products</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612" y="1833946"/>
            <a:ext cx="2590881" cy="3009339"/>
          </a:xfrm>
          <a:prstGeom prst="rect">
            <a:avLst/>
          </a:prstGeom>
        </p:spPr>
      </p:pic>
      <p:sp>
        <p:nvSpPr>
          <p:cNvPr id="37" name="角丸四角形 27"/>
          <p:cNvSpPr>
            <a:spLocks noChangeArrowheads="1"/>
          </p:cNvSpPr>
          <p:nvPr/>
        </p:nvSpPr>
        <p:spPr bwMode="auto">
          <a:xfrm>
            <a:off x="669922" y="1078667"/>
            <a:ext cx="2272263" cy="503238"/>
          </a:xfrm>
          <a:prstGeom prst="roundRect">
            <a:avLst>
              <a:gd name="adj" fmla="val 16667"/>
            </a:avLst>
          </a:prstGeom>
          <a:solidFill>
            <a:schemeClr val="tx2">
              <a:lumMod val="60000"/>
              <a:lumOff val="40000"/>
            </a:schemeClr>
          </a:solidFill>
          <a:ln>
            <a:noFill/>
          </a:ln>
          <a:extLst/>
        </p:spPr>
        <p:txBody>
          <a:bodyPr tIns="36000" bIns="0" anchor="ctr"/>
          <a:lstStyle/>
          <a:p>
            <a:pPr algn="ctr"/>
            <a:r>
              <a:rPr lang="en-US" altLang="en-US" b="1" dirty="0" err="1">
                <a:solidFill>
                  <a:srgbClr val="FFFFFF"/>
                </a:solidFill>
                <a:latin typeface="+mj-lt"/>
                <a:ea typeface="メイリオ" pitchFamily="50" charset="-128"/>
                <a:cs typeface="メイリオ" pitchFamily="50" charset="-128"/>
                <a:sym typeface="メイリオ" pitchFamily="50" charset="-128"/>
              </a:rPr>
              <a:t>TeraStation</a:t>
            </a:r>
            <a:r>
              <a:rPr lang="en-US" altLang="en-US" b="1" dirty="0">
                <a:solidFill>
                  <a:srgbClr val="FFFFFF"/>
                </a:solidFill>
                <a:latin typeface="+mj-lt"/>
                <a:ea typeface="メイリオ" pitchFamily="50" charset="-128"/>
                <a:cs typeface="メイリオ" pitchFamily="50" charset="-128"/>
                <a:sym typeface="メイリオ" pitchFamily="50" charset="-128"/>
              </a:rPr>
              <a:t> </a:t>
            </a:r>
          </a:p>
          <a:p>
            <a:pPr algn="ctr"/>
            <a:r>
              <a:rPr lang="en-US" altLang="en-US" b="1" dirty="0">
                <a:solidFill>
                  <a:srgbClr val="FFFFFF"/>
                </a:solidFill>
                <a:latin typeface="+mj-lt"/>
                <a:ea typeface="メイリオ" pitchFamily="50" charset="-128"/>
                <a:cs typeface="メイリオ" pitchFamily="50" charset="-128"/>
                <a:sym typeface="メイリオ" pitchFamily="50" charset="-128"/>
              </a:rPr>
              <a:t>3010 series</a:t>
            </a:r>
            <a:endParaRPr lang="ja-JP" altLang="en-US" b="1" dirty="0">
              <a:solidFill>
                <a:srgbClr val="FFFFFF"/>
              </a:solidFill>
              <a:latin typeface="+mj-lt"/>
              <a:ea typeface="メイリオ" pitchFamily="50" charset="-128"/>
              <a:cs typeface="メイリオ" pitchFamily="50" charset="-128"/>
              <a:sym typeface="メイリオ" pitchFamily="50" charset="-128"/>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0999" y="1712617"/>
            <a:ext cx="2313145" cy="3251995"/>
          </a:xfrm>
          <a:prstGeom prst="rect">
            <a:avLst/>
          </a:prstGeom>
        </p:spPr>
      </p:pic>
      <p:sp>
        <p:nvSpPr>
          <p:cNvPr id="38" name="角丸四角形 27"/>
          <p:cNvSpPr>
            <a:spLocks noChangeArrowheads="1"/>
          </p:cNvSpPr>
          <p:nvPr/>
        </p:nvSpPr>
        <p:spPr bwMode="auto">
          <a:xfrm>
            <a:off x="5910999" y="1078667"/>
            <a:ext cx="2272263" cy="503238"/>
          </a:xfrm>
          <a:prstGeom prst="roundRect">
            <a:avLst>
              <a:gd name="adj" fmla="val 16667"/>
            </a:avLst>
          </a:prstGeom>
          <a:solidFill>
            <a:schemeClr val="tx2">
              <a:lumMod val="60000"/>
              <a:lumOff val="40000"/>
            </a:schemeClr>
          </a:solidFill>
          <a:ln>
            <a:noFill/>
          </a:ln>
          <a:extLst/>
        </p:spPr>
        <p:txBody>
          <a:bodyPr tIns="36000" bIns="0" anchor="ctr"/>
          <a:lstStyle/>
          <a:p>
            <a:pPr algn="ctr"/>
            <a:r>
              <a:rPr lang="en-US" altLang="en-US" b="1" dirty="0" err="1">
                <a:solidFill>
                  <a:srgbClr val="FFFFFF"/>
                </a:solidFill>
                <a:latin typeface="+mj-lt"/>
                <a:ea typeface="メイリオ" pitchFamily="50" charset="-128"/>
                <a:cs typeface="メイリオ" pitchFamily="50" charset="-128"/>
                <a:sym typeface="メイリオ" pitchFamily="50" charset="-128"/>
              </a:rPr>
              <a:t>TeraStation</a:t>
            </a:r>
            <a:r>
              <a:rPr lang="en-US" altLang="en-US" b="1" dirty="0">
                <a:solidFill>
                  <a:srgbClr val="FFFFFF"/>
                </a:solidFill>
                <a:latin typeface="+mj-lt"/>
                <a:ea typeface="メイリオ" pitchFamily="50" charset="-128"/>
                <a:cs typeface="メイリオ" pitchFamily="50" charset="-128"/>
                <a:sym typeface="メイリオ" pitchFamily="50" charset="-128"/>
              </a:rPr>
              <a:t> </a:t>
            </a:r>
          </a:p>
          <a:p>
            <a:pPr algn="ctr"/>
            <a:r>
              <a:rPr lang="en-US" altLang="en-US" b="1" dirty="0">
                <a:solidFill>
                  <a:srgbClr val="FFFFFF"/>
                </a:solidFill>
                <a:latin typeface="+mj-lt"/>
                <a:ea typeface="メイリオ" pitchFamily="50" charset="-128"/>
                <a:cs typeface="メイリオ" pitchFamily="50" charset="-128"/>
                <a:sym typeface="メイリオ" pitchFamily="50" charset="-128"/>
              </a:rPr>
              <a:t>5010 series</a:t>
            </a:r>
            <a:endParaRPr lang="ja-JP" altLang="en-US" b="1" dirty="0">
              <a:solidFill>
                <a:srgbClr val="FFFFFF"/>
              </a:solidFill>
              <a:latin typeface="+mj-lt"/>
              <a:ea typeface="メイリオ" pitchFamily="50" charset="-128"/>
              <a:cs typeface="メイリオ" pitchFamily="50" charset="-128"/>
              <a:sym typeface="メイリオ" pitchFamily="50" charset="-128"/>
            </a:endParaRPr>
          </a:p>
        </p:txBody>
      </p:sp>
      <p:sp>
        <p:nvSpPr>
          <p:cNvPr id="12" name="TextBox 11"/>
          <p:cNvSpPr txBox="1"/>
          <p:nvPr/>
        </p:nvSpPr>
        <p:spPr>
          <a:xfrm>
            <a:off x="2949467" y="1586863"/>
            <a:ext cx="4887477" cy="3616375"/>
          </a:xfrm>
          <a:prstGeom prst="rect">
            <a:avLst/>
          </a:prstGeom>
          <a:noFill/>
        </p:spPr>
        <p:txBody>
          <a:bodyPr wrap="square" rtlCol="0">
            <a:spAutoFit/>
          </a:bodyPr>
          <a:lstStyle/>
          <a:p>
            <a:pPr lvl="1">
              <a:buClr>
                <a:srgbClr val="FF0000"/>
              </a:buClr>
            </a:pPr>
            <a:r>
              <a:rPr lang="en-US" sz="2000" b="1" dirty="0">
                <a:solidFill>
                  <a:schemeClr val="tx1">
                    <a:lumMod val="65000"/>
                    <a:lumOff val="35000"/>
                  </a:schemeClr>
                </a:solidFill>
              </a:rPr>
              <a:t>Use Cases</a:t>
            </a:r>
          </a:p>
          <a:p>
            <a:pPr marL="214313" indent="-214313">
              <a:buFont typeface="Arial" panose="020B0604020202020204" pitchFamily="34" charset="0"/>
              <a:buChar char="•"/>
            </a:pPr>
            <a:r>
              <a:rPr lang="en-US" sz="1350" dirty="0"/>
              <a:t>Client Backup </a:t>
            </a:r>
          </a:p>
          <a:p>
            <a:pPr marL="214313" indent="-214313">
              <a:buFont typeface="Arial" panose="020B0604020202020204" pitchFamily="34" charset="0"/>
              <a:buChar char="•"/>
            </a:pPr>
            <a:r>
              <a:rPr lang="en-US" sz="1350" dirty="0"/>
              <a:t>Migrating old servers </a:t>
            </a:r>
          </a:p>
          <a:p>
            <a:pPr marL="214313" indent="-214313">
              <a:buFont typeface="Arial" panose="020B0604020202020204" pitchFamily="34" charset="0"/>
              <a:buChar char="•"/>
            </a:pPr>
            <a:r>
              <a:rPr lang="en-US" sz="1350" dirty="0"/>
              <a:t>Disaster Recovery </a:t>
            </a:r>
          </a:p>
          <a:p>
            <a:pPr marL="214313" indent="-214313">
              <a:buFont typeface="Arial" panose="020B0604020202020204" pitchFamily="34" charset="0"/>
              <a:buChar char="•"/>
            </a:pPr>
            <a:r>
              <a:rPr lang="en-US" sz="1350" dirty="0"/>
              <a:t>Replication </a:t>
            </a:r>
          </a:p>
          <a:p>
            <a:pPr marL="214313" indent="-214313">
              <a:buFont typeface="Arial" panose="020B0604020202020204" pitchFamily="34" charset="0"/>
              <a:buChar char="•"/>
            </a:pPr>
            <a:r>
              <a:rPr lang="en-US" sz="1350" dirty="0"/>
              <a:t>Storage Virtualization </a:t>
            </a:r>
          </a:p>
          <a:p>
            <a:pPr marL="214313" indent="-214313">
              <a:buFont typeface="Arial" panose="020B0604020202020204" pitchFamily="34" charset="0"/>
              <a:buChar char="•"/>
            </a:pPr>
            <a:r>
              <a:rPr lang="en-US" sz="1350" dirty="0"/>
              <a:t>Surveillance Solutions </a:t>
            </a:r>
          </a:p>
          <a:p>
            <a:pPr marL="214313" indent="-214313">
              <a:buFont typeface="Arial" panose="020B0604020202020204" pitchFamily="34" charset="0"/>
              <a:buChar char="•"/>
            </a:pPr>
            <a:r>
              <a:rPr lang="en-US" sz="1350" dirty="0"/>
              <a:t>Failover </a:t>
            </a:r>
          </a:p>
          <a:p>
            <a:pPr marL="214313" indent="-214313">
              <a:buFont typeface="Arial" panose="020B0604020202020204" pitchFamily="34" charset="0"/>
              <a:buChar char="•"/>
            </a:pPr>
            <a:r>
              <a:rPr lang="en-US" sz="1350" dirty="0"/>
              <a:t>Window Storage Server</a:t>
            </a:r>
          </a:p>
          <a:p>
            <a:pPr marL="214313" indent="-214313">
              <a:buFont typeface="Arial" panose="020B0604020202020204" pitchFamily="34" charset="0"/>
              <a:buChar char="•"/>
            </a:pPr>
            <a:r>
              <a:rPr lang="en-US" sz="1350" dirty="0"/>
              <a:t>Cloud Integration </a:t>
            </a:r>
          </a:p>
          <a:p>
            <a:pPr lvl="1">
              <a:buClr>
                <a:srgbClr val="FF0000"/>
              </a:buClr>
            </a:pPr>
            <a:r>
              <a:rPr lang="en-US" sz="2000" b="1" dirty="0">
                <a:solidFill>
                  <a:schemeClr val="tx1">
                    <a:lumMod val="65000"/>
                    <a:lumOff val="35000"/>
                  </a:schemeClr>
                </a:solidFill>
              </a:rPr>
              <a:t>Vertical Markets</a:t>
            </a:r>
          </a:p>
          <a:p>
            <a:pPr marL="214313" indent="-214313">
              <a:buFont typeface="Arial" panose="020B0604020202020204" pitchFamily="34" charset="0"/>
              <a:buChar char="•"/>
            </a:pPr>
            <a:r>
              <a:rPr lang="en-US" sz="1350" dirty="0"/>
              <a:t>Government – Federal and State</a:t>
            </a:r>
            <a:br>
              <a:rPr lang="en-US" sz="1350" dirty="0"/>
            </a:br>
            <a:r>
              <a:rPr lang="en-US" sz="1350" dirty="0"/>
              <a:t>and Local – TAA Compliant </a:t>
            </a:r>
          </a:p>
          <a:p>
            <a:pPr marL="214313" indent="-214313">
              <a:buFont typeface="Arial" panose="020B0604020202020204" pitchFamily="34" charset="0"/>
              <a:buChar char="•"/>
            </a:pPr>
            <a:r>
              <a:rPr lang="en-US" sz="1350" dirty="0"/>
              <a:t>Corporate –Small Business</a:t>
            </a:r>
          </a:p>
          <a:p>
            <a:pPr marL="214313" indent="-214313">
              <a:buFont typeface="Arial" panose="020B0604020202020204" pitchFamily="34" charset="0"/>
              <a:buChar char="•"/>
            </a:pPr>
            <a:r>
              <a:rPr lang="en-US" sz="1350" dirty="0"/>
              <a:t>Healthcare</a:t>
            </a:r>
          </a:p>
          <a:p>
            <a:pPr marL="214313" indent="-214313">
              <a:buFont typeface="Arial" panose="020B0604020202020204" pitchFamily="34" charset="0"/>
              <a:buChar char="•"/>
            </a:pPr>
            <a:r>
              <a:rPr lang="en-US" sz="1350" dirty="0"/>
              <a:t>Education and more</a:t>
            </a:r>
          </a:p>
        </p:txBody>
      </p:sp>
      <p:pic>
        <p:nvPicPr>
          <p:cNvPr id="7" name="Picture 6">
            <a:extLst>
              <a:ext uri="{FF2B5EF4-FFF2-40B4-BE49-F238E27FC236}">
                <a16:creationId xmlns:a16="http://schemas.microsoft.com/office/drawing/2014/main" id="{5FF317D8-9498-4746-9D3B-24726104D1FE}"/>
              </a:ext>
            </a:extLst>
          </p:cNvPr>
          <p:cNvPicPr>
            <a:picLocks noChangeAspect="1"/>
          </p:cNvPicPr>
          <p:nvPr/>
        </p:nvPicPr>
        <p:blipFill>
          <a:blip r:embed="rId9"/>
          <a:stretch>
            <a:fillRect/>
          </a:stretch>
        </p:blipFill>
        <p:spPr>
          <a:xfrm>
            <a:off x="3715296" y="503742"/>
            <a:ext cx="1385573" cy="1225978"/>
          </a:xfrm>
          <a:prstGeom prst="rect">
            <a:avLst/>
          </a:prstGeom>
        </p:spPr>
      </p:pic>
      <p:pic>
        <p:nvPicPr>
          <p:cNvPr id="8" name="Picture 7">
            <a:extLst>
              <a:ext uri="{FF2B5EF4-FFF2-40B4-BE49-F238E27FC236}">
                <a16:creationId xmlns:a16="http://schemas.microsoft.com/office/drawing/2014/main" id="{70626F9C-B2D5-444E-B051-51C7CC5DDAE9}"/>
              </a:ext>
            </a:extLst>
          </p:cNvPr>
          <p:cNvPicPr>
            <a:picLocks noChangeAspect="1"/>
          </p:cNvPicPr>
          <p:nvPr/>
        </p:nvPicPr>
        <p:blipFill>
          <a:blip r:embed="rId10"/>
          <a:stretch>
            <a:fillRect/>
          </a:stretch>
        </p:blipFill>
        <p:spPr>
          <a:xfrm>
            <a:off x="7195389" y="591906"/>
            <a:ext cx="577654" cy="389820"/>
          </a:xfrm>
          <a:prstGeom prst="rect">
            <a:avLst/>
          </a:prstGeom>
        </p:spPr>
      </p:pic>
      <p:pic>
        <p:nvPicPr>
          <p:cNvPr id="6" name="Picture 5">
            <a:extLst>
              <a:ext uri="{FF2B5EF4-FFF2-40B4-BE49-F238E27FC236}">
                <a16:creationId xmlns:a16="http://schemas.microsoft.com/office/drawing/2014/main" id="{6876EF4E-129C-42B7-B8D7-0AE0509F0D7D}"/>
              </a:ext>
            </a:extLst>
          </p:cNvPr>
          <p:cNvPicPr>
            <a:picLocks noChangeAspect="1"/>
          </p:cNvPicPr>
          <p:nvPr/>
        </p:nvPicPr>
        <p:blipFill>
          <a:blip r:embed="rId11"/>
          <a:stretch>
            <a:fillRect/>
          </a:stretch>
        </p:blipFill>
        <p:spPr>
          <a:xfrm>
            <a:off x="6304532" y="539776"/>
            <a:ext cx="461847" cy="450166"/>
          </a:xfrm>
          <a:prstGeom prst="rect">
            <a:avLst/>
          </a:prstGeom>
        </p:spPr>
      </p:pic>
      <p:pic>
        <p:nvPicPr>
          <p:cNvPr id="18" name="Picture 17">
            <a:extLst>
              <a:ext uri="{FF2B5EF4-FFF2-40B4-BE49-F238E27FC236}">
                <a16:creationId xmlns:a16="http://schemas.microsoft.com/office/drawing/2014/main" id="{B959F1F6-5F63-4919-9ED7-5A3885940A64}"/>
              </a:ext>
            </a:extLst>
          </p:cNvPr>
          <p:cNvPicPr>
            <a:picLocks noChangeAspect="1"/>
          </p:cNvPicPr>
          <p:nvPr/>
        </p:nvPicPr>
        <p:blipFill>
          <a:blip r:embed="rId11"/>
          <a:stretch>
            <a:fillRect/>
          </a:stretch>
        </p:blipFill>
        <p:spPr>
          <a:xfrm>
            <a:off x="1092573" y="561733"/>
            <a:ext cx="461847" cy="450166"/>
          </a:xfrm>
          <a:prstGeom prst="rect">
            <a:avLst/>
          </a:prstGeom>
        </p:spPr>
      </p:pic>
    </p:spTree>
    <p:extLst>
      <p:ext uri="{BB962C8B-B14F-4D97-AF65-F5344CB8AC3E}">
        <p14:creationId xmlns:p14="http://schemas.microsoft.com/office/powerpoint/2010/main" val="137682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6895187" y="4693681"/>
            <a:ext cx="939681" cy="369332"/>
          </a:xfrm>
          <a:prstGeom prst="rect">
            <a:avLst/>
          </a:prstGeom>
        </p:spPr>
        <p:txBody>
          <a:bodyPr wrap="none">
            <a:spAutoFit/>
          </a:bodyPr>
          <a:lstStyle/>
          <a:p>
            <a:r>
              <a:rPr kumimoji="1" lang="en-US" sz="900" dirty="0">
                <a:solidFill>
                  <a:schemeClr val="bg1"/>
                </a:solidFill>
                <a:latin typeface="+mj-lt"/>
              </a:rPr>
              <a:t>Up to 60 clients</a:t>
            </a:r>
          </a:p>
          <a:p>
            <a:r>
              <a:rPr kumimoji="1" lang="en-US" sz="900" dirty="0">
                <a:solidFill>
                  <a:schemeClr val="bg1"/>
                </a:solidFill>
                <a:latin typeface="+mj-lt"/>
              </a:rPr>
              <a:t>With full access </a:t>
            </a:r>
            <a:endParaRPr lang="en-US" sz="900" dirty="0">
              <a:solidFill>
                <a:schemeClr val="bg1"/>
              </a:solidFill>
              <a:latin typeface="+mj-lt"/>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mn-lt"/>
                <a:cs typeface="Arial" panose="020B0604020202020204" pitchFamily="34" charset="0"/>
              </a:rPr>
              <a:t>Buffalo Tech Support</a:t>
            </a:r>
          </a:p>
        </p:txBody>
      </p:sp>
      <p:sp>
        <p:nvSpPr>
          <p:cNvPr id="21" name="角丸四角形 24"/>
          <p:cNvSpPr>
            <a:spLocks noChangeArrowheads="1"/>
          </p:cNvSpPr>
          <p:nvPr/>
        </p:nvSpPr>
        <p:spPr bwMode="auto">
          <a:xfrm>
            <a:off x="2558733" y="2639097"/>
            <a:ext cx="4376682" cy="443396"/>
          </a:xfrm>
          <a:prstGeom prst="roundRect">
            <a:avLst>
              <a:gd name="adj" fmla="val 16667"/>
            </a:avLst>
          </a:prstGeom>
          <a:solidFill>
            <a:srgbClr val="92D050"/>
          </a:solidFill>
          <a:ln>
            <a:noFill/>
          </a:ln>
          <a:extLst/>
        </p:spPr>
        <p:txBody>
          <a:bodyPr tIns="36000" bIns="0" anchor="ctr"/>
          <a:lstStyle/>
          <a:p>
            <a:pPr algn="ctr"/>
            <a:r>
              <a:rPr lang="en-US" altLang="ja-JP" b="1" dirty="0">
                <a:solidFill>
                  <a:schemeClr val="bg1"/>
                </a:solidFill>
                <a:latin typeface="+mj-lt"/>
                <a:ea typeface="メイリオ" pitchFamily="50" charset="-128"/>
                <a:cs typeface="メイリオ" pitchFamily="50" charset="-128"/>
                <a:sym typeface="メイリオ" pitchFamily="50" charset="-128"/>
              </a:rPr>
              <a:t>24/7 North American-Based Phone Support</a:t>
            </a:r>
            <a:endParaRPr lang="en-US" altLang="en-US" b="1" dirty="0">
              <a:solidFill>
                <a:schemeClr val="bg1"/>
              </a:solidFill>
              <a:latin typeface="+mj-lt"/>
              <a:ea typeface="メイリオ" pitchFamily="50" charset="-128"/>
              <a:cs typeface="メイリオ" pitchFamily="50" charset="-128"/>
              <a:sym typeface="メイリオ" pitchFamily="50" charset="-128"/>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500" y="4086266"/>
            <a:ext cx="1102982" cy="932282"/>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8845" y="2276260"/>
            <a:ext cx="1674391" cy="1523230"/>
          </a:xfrm>
          <a:prstGeom prst="rect">
            <a:avLst/>
          </a:prstGeom>
        </p:spPr>
      </p:pic>
      <p:pic>
        <p:nvPicPr>
          <p:cNvPr id="3" name="Picture 2">
            <a:extLst>
              <a:ext uri="{FF2B5EF4-FFF2-40B4-BE49-F238E27FC236}">
                <a16:creationId xmlns:a16="http://schemas.microsoft.com/office/drawing/2014/main" id="{74B1E5D5-BB7F-43C1-9A12-073DD5807C7A}"/>
              </a:ext>
            </a:extLst>
          </p:cNvPr>
          <p:cNvPicPr>
            <a:picLocks noChangeAspect="1"/>
          </p:cNvPicPr>
          <p:nvPr/>
        </p:nvPicPr>
        <p:blipFill>
          <a:blip r:embed="rId9"/>
          <a:stretch>
            <a:fillRect/>
          </a:stretch>
        </p:blipFill>
        <p:spPr>
          <a:xfrm>
            <a:off x="740016" y="960827"/>
            <a:ext cx="1318699" cy="1855867"/>
          </a:xfrm>
          <a:prstGeom prst="rect">
            <a:avLst/>
          </a:prstGeom>
        </p:spPr>
      </p:pic>
      <p:sp>
        <p:nvSpPr>
          <p:cNvPr id="2" name="TextBox 1">
            <a:extLst>
              <a:ext uri="{FF2B5EF4-FFF2-40B4-BE49-F238E27FC236}">
                <a16:creationId xmlns:a16="http://schemas.microsoft.com/office/drawing/2014/main" id="{24CD9BBC-4E84-4AD3-A296-CD51F2086306}"/>
              </a:ext>
            </a:extLst>
          </p:cNvPr>
          <p:cNvSpPr txBox="1"/>
          <p:nvPr/>
        </p:nvSpPr>
        <p:spPr>
          <a:xfrm>
            <a:off x="2038490" y="1796591"/>
            <a:ext cx="5594762" cy="338554"/>
          </a:xfrm>
          <a:prstGeom prst="rect">
            <a:avLst/>
          </a:prstGeom>
          <a:noFill/>
        </p:spPr>
        <p:txBody>
          <a:bodyPr wrap="square" rtlCol="0">
            <a:spAutoFit/>
          </a:bodyPr>
          <a:lstStyle/>
          <a:p>
            <a:r>
              <a:rPr lang="en-US" sz="1600" dirty="0">
                <a:latin typeface="+mj-lt"/>
              </a:rPr>
              <a:t>Your customers are in award-winning hands with every purchase.</a:t>
            </a:r>
          </a:p>
        </p:txBody>
      </p:sp>
      <p:sp>
        <p:nvSpPr>
          <p:cNvPr id="24" name="TextBox 23">
            <a:extLst>
              <a:ext uri="{FF2B5EF4-FFF2-40B4-BE49-F238E27FC236}">
                <a16:creationId xmlns:a16="http://schemas.microsoft.com/office/drawing/2014/main" id="{FB2BC0EF-84E9-46E3-A65A-F63999312D8E}"/>
              </a:ext>
            </a:extLst>
          </p:cNvPr>
          <p:cNvSpPr txBox="1"/>
          <p:nvPr/>
        </p:nvSpPr>
        <p:spPr>
          <a:xfrm>
            <a:off x="2754685" y="3096122"/>
            <a:ext cx="3984777" cy="338554"/>
          </a:xfrm>
          <a:prstGeom prst="rect">
            <a:avLst/>
          </a:prstGeom>
          <a:noFill/>
        </p:spPr>
        <p:txBody>
          <a:bodyPr wrap="square" rtlCol="0">
            <a:spAutoFit/>
          </a:bodyPr>
          <a:lstStyle/>
          <a:p>
            <a:r>
              <a:rPr lang="en-US" sz="1600" dirty="0">
                <a:latin typeface="+mj-lt"/>
              </a:rPr>
              <a:t>Easy support access for your customers.</a:t>
            </a:r>
          </a:p>
        </p:txBody>
      </p:sp>
      <p:sp>
        <p:nvSpPr>
          <p:cNvPr id="25" name="TextBox 24">
            <a:extLst>
              <a:ext uri="{FF2B5EF4-FFF2-40B4-BE49-F238E27FC236}">
                <a16:creationId xmlns:a16="http://schemas.microsoft.com/office/drawing/2014/main" id="{442B469D-FE73-4E40-9AE0-26ECA778E0EF}"/>
              </a:ext>
            </a:extLst>
          </p:cNvPr>
          <p:cNvSpPr txBox="1"/>
          <p:nvPr/>
        </p:nvSpPr>
        <p:spPr>
          <a:xfrm>
            <a:off x="1547830" y="4251073"/>
            <a:ext cx="7035114" cy="1077218"/>
          </a:xfrm>
          <a:prstGeom prst="rect">
            <a:avLst/>
          </a:prstGeom>
          <a:noFill/>
        </p:spPr>
        <p:txBody>
          <a:bodyPr wrap="square" rtlCol="0">
            <a:spAutoFit/>
          </a:bodyPr>
          <a:lstStyle/>
          <a:p>
            <a:r>
              <a:rPr lang="en-US" sz="1600" dirty="0">
                <a:latin typeface="+mj-lt"/>
              </a:rPr>
              <a:t>Find answers to common and not-so-common questions at our knowledge base:</a:t>
            </a:r>
          </a:p>
          <a:p>
            <a:r>
              <a:rPr lang="en-US" sz="1600" b="1" i="1" dirty="0">
                <a:latin typeface="+mj-lt"/>
              </a:rPr>
              <a:t> Step by Step setup instructions for all </a:t>
            </a:r>
            <a:r>
              <a:rPr lang="en-US" sz="1600" b="1" i="1" dirty="0" err="1">
                <a:latin typeface="+mj-lt"/>
              </a:rPr>
              <a:t>TeraStation</a:t>
            </a:r>
            <a:r>
              <a:rPr lang="en-US" sz="1600" b="1" i="1" dirty="0">
                <a:latin typeface="+mj-lt"/>
              </a:rPr>
              <a:t> features</a:t>
            </a:r>
          </a:p>
          <a:p>
            <a:r>
              <a:rPr lang="en-US" sz="1600" dirty="0">
                <a:latin typeface="+mj-lt"/>
              </a:rPr>
              <a:t>                 </a:t>
            </a:r>
            <a:r>
              <a:rPr lang="en-US" sz="1600" dirty="0">
                <a:latin typeface="+mj-lt"/>
                <a:hlinkClick r:id="rId10"/>
              </a:rPr>
              <a:t>www.buffaloamericas.com/knowledge-base</a:t>
            </a:r>
            <a:endParaRPr lang="en-US" sz="1600" dirty="0">
              <a:latin typeface="+mj-lt"/>
            </a:endParaRPr>
          </a:p>
          <a:p>
            <a:endParaRPr lang="en-US" sz="1600" dirty="0">
              <a:latin typeface="+mj-lt"/>
            </a:endParaRPr>
          </a:p>
        </p:txBody>
      </p:sp>
      <p:sp>
        <p:nvSpPr>
          <p:cNvPr id="18" name="角丸四角形 24">
            <a:extLst>
              <a:ext uri="{FF2B5EF4-FFF2-40B4-BE49-F238E27FC236}">
                <a16:creationId xmlns:a16="http://schemas.microsoft.com/office/drawing/2014/main" id="{E4516AB0-6CF5-4549-810B-CF67EA2C468E}"/>
              </a:ext>
            </a:extLst>
          </p:cNvPr>
          <p:cNvSpPr>
            <a:spLocks noChangeArrowheads="1"/>
          </p:cNvSpPr>
          <p:nvPr/>
        </p:nvSpPr>
        <p:spPr bwMode="auto">
          <a:xfrm>
            <a:off x="1310761" y="3760448"/>
            <a:ext cx="4382373" cy="442629"/>
          </a:xfrm>
          <a:prstGeom prst="roundRect">
            <a:avLst>
              <a:gd name="adj" fmla="val 16667"/>
            </a:avLst>
          </a:prstGeom>
          <a:solidFill>
            <a:srgbClr val="92D050"/>
          </a:solidFill>
          <a:ln>
            <a:noFill/>
          </a:ln>
          <a:extLst/>
        </p:spPr>
        <p:txBody>
          <a:bodyPr tIns="36000" bIns="0" anchor="ctr"/>
          <a:lstStyle/>
          <a:p>
            <a:pPr algn="ctr"/>
            <a:r>
              <a:rPr lang="en-US" altLang="en-US" b="1" dirty="0">
                <a:solidFill>
                  <a:schemeClr val="bg1"/>
                </a:solidFill>
                <a:latin typeface="+mj-lt"/>
                <a:ea typeface="メイリオ" pitchFamily="50" charset="-128"/>
                <a:cs typeface="メイリオ" pitchFamily="50" charset="-128"/>
                <a:sym typeface="メイリオ" pitchFamily="50" charset="-128"/>
              </a:rPr>
              <a:t>FAQs and easy-to-understand walkthroughs</a:t>
            </a:r>
          </a:p>
        </p:txBody>
      </p:sp>
      <p:pic>
        <p:nvPicPr>
          <p:cNvPr id="5" name="Picture 4">
            <a:extLst>
              <a:ext uri="{FF2B5EF4-FFF2-40B4-BE49-F238E27FC236}">
                <a16:creationId xmlns:a16="http://schemas.microsoft.com/office/drawing/2014/main" id="{0851B18D-AC3E-4C84-AA3E-AB5FBB702AE7}"/>
              </a:ext>
            </a:extLst>
          </p:cNvPr>
          <p:cNvPicPr>
            <a:picLocks noChangeAspect="1"/>
          </p:cNvPicPr>
          <p:nvPr/>
        </p:nvPicPr>
        <p:blipFill>
          <a:blip r:embed="rId11"/>
          <a:stretch>
            <a:fillRect/>
          </a:stretch>
        </p:blipFill>
        <p:spPr>
          <a:xfrm>
            <a:off x="749992" y="910063"/>
            <a:ext cx="1215885" cy="2037733"/>
          </a:xfrm>
          <a:prstGeom prst="rect">
            <a:avLst/>
          </a:prstGeom>
        </p:spPr>
      </p:pic>
      <p:sp>
        <p:nvSpPr>
          <p:cNvPr id="17" name="角丸四角形 24">
            <a:extLst>
              <a:ext uri="{FF2B5EF4-FFF2-40B4-BE49-F238E27FC236}">
                <a16:creationId xmlns:a16="http://schemas.microsoft.com/office/drawing/2014/main" id="{4F533C93-E4E6-4D6F-846B-DDADBC043385}"/>
              </a:ext>
            </a:extLst>
          </p:cNvPr>
          <p:cNvSpPr>
            <a:spLocks noChangeArrowheads="1"/>
          </p:cNvSpPr>
          <p:nvPr/>
        </p:nvSpPr>
        <p:spPr bwMode="auto">
          <a:xfrm>
            <a:off x="1880878" y="1405406"/>
            <a:ext cx="4376800" cy="401053"/>
          </a:xfrm>
          <a:prstGeom prst="roundRect">
            <a:avLst>
              <a:gd name="adj" fmla="val 16667"/>
            </a:avLst>
          </a:prstGeom>
          <a:solidFill>
            <a:srgbClr val="92D050"/>
          </a:solidFill>
          <a:ln>
            <a:noFill/>
          </a:ln>
          <a:extLst/>
        </p:spPr>
        <p:txBody>
          <a:bodyPr tIns="36000" bIns="0" anchor="ctr"/>
          <a:lstStyle/>
          <a:p>
            <a:pPr algn="ctr"/>
            <a:r>
              <a:rPr lang="en-US" b="1" dirty="0">
                <a:solidFill>
                  <a:schemeClr val="bg1"/>
                </a:solidFill>
                <a:latin typeface="+mj-lt"/>
              </a:rPr>
              <a:t>Award winning </a:t>
            </a:r>
            <a:r>
              <a:rPr lang="en-US" b="1" u="sng" dirty="0">
                <a:solidFill>
                  <a:schemeClr val="bg1"/>
                </a:solidFill>
                <a:latin typeface="+mj-lt"/>
              </a:rPr>
              <a:t>US-based</a:t>
            </a:r>
            <a:r>
              <a:rPr lang="en-US" b="1" dirty="0">
                <a:solidFill>
                  <a:schemeClr val="bg1"/>
                </a:solidFill>
                <a:latin typeface="+mj-lt"/>
              </a:rPr>
              <a:t> technical support</a:t>
            </a:r>
          </a:p>
        </p:txBody>
      </p:sp>
      <p:sp>
        <p:nvSpPr>
          <p:cNvPr id="22" name="TextBox 21">
            <a:extLst>
              <a:ext uri="{FF2B5EF4-FFF2-40B4-BE49-F238E27FC236}">
                <a16:creationId xmlns:a16="http://schemas.microsoft.com/office/drawing/2014/main" id="{64223029-F74C-4D3C-8EAD-BBBF21A516C3}"/>
              </a:ext>
            </a:extLst>
          </p:cNvPr>
          <p:cNvSpPr txBox="1"/>
          <p:nvPr/>
        </p:nvSpPr>
        <p:spPr>
          <a:xfrm>
            <a:off x="551935" y="639844"/>
            <a:ext cx="8229599" cy="461665"/>
          </a:xfrm>
          <a:prstGeom prst="rect">
            <a:avLst/>
          </a:prstGeom>
          <a:noFill/>
        </p:spPr>
        <p:txBody>
          <a:bodyPr wrap="square" rtlCol="0">
            <a:spAutoFit/>
          </a:bodyPr>
          <a:lstStyle/>
          <a:p>
            <a:pPr algn="ctr"/>
            <a:r>
              <a:rPr lang="en-US" sz="2400" dirty="0">
                <a:latin typeface="+mj-lt"/>
              </a:rPr>
              <a:t>Best support will bring your customer back again.</a:t>
            </a:r>
          </a:p>
        </p:txBody>
      </p:sp>
    </p:spTree>
    <p:extLst>
      <p:ext uri="{BB962C8B-B14F-4D97-AF65-F5344CB8AC3E}">
        <p14:creationId xmlns:p14="http://schemas.microsoft.com/office/powerpoint/2010/main" val="348692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2474" y="888592"/>
            <a:ext cx="7998125" cy="3077766"/>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r>
              <a:rPr lang="en-US" sz="2400" b="1" dirty="0">
                <a:solidFill>
                  <a:schemeClr val="tx1">
                    <a:lumMod val="65000"/>
                    <a:lumOff val="35000"/>
                  </a:schemeClr>
                </a:solidFill>
              </a:rPr>
              <a:t>Founded in 1974 - 40+ years</a:t>
            </a:r>
          </a:p>
          <a:p>
            <a:pPr marL="800100" lvl="1" indent="-342900">
              <a:buClr>
                <a:srgbClr val="FF0000"/>
              </a:buClr>
              <a:buFont typeface="Wingdings" panose="05000000000000000000" pitchFamily="2" charset="2"/>
              <a:buChar char="§"/>
            </a:pPr>
            <a:r>
              <a:rPr lang="en-US" dirty="0">
                <a:solidFill>
                  <a:schemeClr val="tx1">
                    <a:lumMod val="65000"/>
                    <a:lumOff val="35000"/>
                  </a:schemeClr>
                </a:solidFill>
              </a:rPr>
              <a:t>Headquarters - Nagoya, Japan</a:t>
            </a:r>
          </a:p>
          <a:p>
            <a:pPr marL="1257300" lvl="2" indent="-342900">
              <a:buClr>
                <a:srgbClr val="FF0000"/>
              </a:buClr>
              <a:buFont typeface="Wingdings" panose="05000000000000000000" pitchFamily="2" charset="2"/>
              <a:buChar char="§"/>
            </a:pPr>
            <a:r>
              <a:rPr lang="en-US" dirty="0">
                <a:solidFill>
                  <a:schemeClr val="tx1">
                    <a:lumMod val="65000"/>
                    <a:lumOff val="35000"/>
                  </a:schemeClr>
                </a:solidFill>
              </a:rPr>
              <a:t>Publically Traded on Tokyo Stock Exchange</a:t>
            </a:r>
          </a:p>
          <a:p>
            <a:pPr marL="800100" lvl="1" indent="-342900">
              <a:buClr>
                <a:srgbClr val="FF0000"/>
              </a:buClr>
              <a:buFont typeface="Wingdings" panose="05000000000000000000" pitchFamily="2" charset="2"/>
              <a:buChar char="§"/>
            </a:pPr>
            <a:r>
              <a:rPr lang="en-US" dirty="0">
                <a:solidFill>
                  <a:schemeClr val="tx1">
                    <a:lumMod val="65000"/>
                    <a:lumOff val="35000"/>
                  </a:schemeClr>
                </a:solidFill>
              </a:rPr>
              <a:t>North American HQ – Austin, TX</a:t>
            </a:r>
          </a:p>
          <a:p>
            <a:pPr marL="800100" lvl="1" indent="-342900">
              <a:buClr>
                <a:srgbClr val="FF0000"/>
              </a:buClr>
              <a:buFont typeface="Wingdings" panose="05000000000000000000" pitchFamily="2" charset="2"/>
              <a:buChar char="§"/>
            </a:pPr>
            <a:r>
              <a:rPr lang="en-US" dirty="0">
                <a:solidFill>
                  <a:schemeClr val="tx1">
                    <a:lumMod val="65000"/>
                    <a:lumOff val="35000"/>
                  </a:schemeClr>
                </a:solidFill>
              </a:rPr>
              <a:t>Award winning North American Tech </a:t>
            </a:r>
            <a:r>
              <a:rPr lang="en-US" dirty="0" err="1">
                <a:solidFill>
                  <a:schemeClr val="tx1">
                    <a:lumMod val="65000"/>
                    <a:lumOff val="35000"/>
                  </a:schemeClr>
                </a:solidFill>
              </a:rPr>
              <a:t>Support</a:t>
            </a:r>
            <a:r>
              <a:rPr lang="en-US" sz="3200" dirty="0" err="1">
                <a:solidFill>
                  <a:schemeClr val="bg1"/>
                </a:solidFill>
              </a:rPr>
              <a:t>a</a:t>
            </a:r>
            <a:endParaRPr lang="en-US" dirty="0">
              <a:solidFill>
                <a:schemeClr val="bg1"/>
              </a:solidFill>
            </a:endParaRPr>
          </a:p>
          <a:p>
            <a:pPr marL="342900" indent="-342900">
              <a:buClr>
                <a:srgbClr val="FF0000"/>
              </a:buClr>
              <a:buFont typeface="Wingdings" panose="05000000000000000000" pitchFamily="2" charset="2"/>
              <a:buChar char="§"/>
            </a:pPr>
            <a:r>
              <a:rPr lang="en-US" sz="2400" b="1" dirty="0">
                <a:solidFill>
                  <a:schemeClr val="tx1">
                    <a:lumMod val="65000"/>
                    <a:lumOff val="35000"/>
                  </a:schemeClr>
                </a:solidFill>
              </a:rPr>
              <a:t>Committed to SMB</a:t>
            </a:r>
          </a:p>
          <a:p>
            <a:pPr marL="800100" lvl="1" indent="-342900">
              <a:buClr>
                <a:srgbClr val="FF0000"/>
              </a:buClr>
              <a:buFont typeface="Wingdings" panose="05000000000000000000" pitchFamily="2" charset="2"/>
              <a:buChar char="§"/>
            </a:pPr>
            <a:r>
              <a:rPr lang="en-US" dirty="0">
                <a:solidFill>
                  <a:schemeClr val="tx1">
                    <a:lumMod val="65000"/>
                    <a:lumOff val="35000"/>
                  </a:schemeClr>
                </a:solidFill>
              </a:rPr>
              <a:t>Purpose Built Engineered Products &amp; Solutions</a:t>
            </a:r>
          </a:p>
          <a:p>
            <a:pPr marL="800100" lvl="1" indent="-342900">
              <a:buClr>
                <a:srgbClr val="FF0000"/>
              </a:buClr>
              <a:buFont typeface="Wingdings" panose="05000000000000000000" pitchFamily="2" charset="2"/>
              <a:buChar char="§"/>
            </a:pPr>
            <a:r>
              <a:rPr lang="en-US" dirty="0">
                <a:solidFill>
                  <a:schemeClr val="tx1">
                    <a:lumMod val="65000"/>
                    <a:lumOff val="35000"/>
                  </a:schemeClr>
                </a:solidFill>
              </a:rPr>
              <a:t>Dedicated Pre &amp; Post sales resources</a:t>
            </a:r>
            <a:endParaRPr lang="en-US" sz="3200" dirty="0">
              <a:solidFill>
                <a:schemeClr val="bg1"/>
              </a:solidFill>
            </a:endParaRPr>
          </a:p>
          <a:p>
            <a:pPr marL="342900" indent="-342900">
              <a:buClr>
                <a:srgbClr val="FF0000"/>
              </a:buClr>
              <a:buFont typeface="Wingdings" panose="05000000000000000000" pitchFamily="2" charset="2"/>
              <a:buChar char="§"/>
            </a:pPr>
            <a:r>
              <a:rPr lang="en-US" sz="2400" b="1" dirty="0">
                <a:solidFill>
                  <a:schemeClr val="tx1">
                    <a:lumMod val="65000"/>
                    <a:lumOff val="35000"/>
                  </a:schemeClr>
                </a:solidFill>
              </a:rPr>
              <a:t>Network Storage &amp; Networking Product Strength</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8" name="Picture 7"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9" name="Picture 8"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5172" y="667445"/>
            <a:ext cx="3200802" cy="1764442"/>
          </a:xfrm>
          <a:prstGeom prst="rect">
            <a:avLst/>
          </a:prstGeom>
        </p:spPr>
      </p:pic>
    </p:spTree>
    <p:extLst>
      <p:ext uri="{BB962C8B-B14F-4D97-AF65-F5344CB8AC3E}">
        <p14:creationId xmlns:p14="http://schemas.microsoft.com/office/powerpoint/2010/main" val="26843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dirty="0">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mn-lt"/>
                <a:cs typeface="Arial" panose="020B0604020202020204" pitchFamily="34" charset="0"/>
              </a:rPr>
              <a:t>Details about iSCSI</a:t>
            </a:r>
          </a:p>
        </p:txBody>
      </p:sp>
      <p:sp>
        <p:nvSpPr>
          <p:cNvPr id="24" name="TextBox 23">
            <a:extLst>
              <a:ext uri="{FF2B5EF4-FFF2-40B4-BE49-F238E27FC236}">
                <a16:creationId xmlns:a16="http://schemas.microsoft.com/office/drawing/2014/main" id="{BAC5F9C5-2387-479E-B6B7-FDD0CB5BE6D9}"/>
              </a:ext>
            </a:extLst>
          </p:cNvPr>
          <p:cNvSpPr txBox="1"/>
          <p:nvPr/>
        </p:nvSpPr>
        <p:spPr>
          <a:xfrm>
            <a:off x="1692246" y="3066166"/>
            <a:ext cx="2879754" cy="830997"/>
          </a:xfrm>
          <a:prstGeom prst="rect">
            <a:avLst/>
          </a:prstGeom>
          <a:noFill/>
        </p:spPr>
        <p:txBody>
          <a:bodyPr wrap="square" rtlCol="0">
            <a:spAutoFit/>
          </a:bodyPr>
          <a:lstStyle/>
          <a:p>
            <a:r>
              <a:rPr lang="en-US" sz="1600" dirty="0">
                <a:solidFill>
                  <a:schemeClr val="bg1"/>
                </a:solidFill>
                <a:latin typeface="+mj-lt"/>
              </a:rPr>
              <a:t>Save yourself the hassle of calling different manufacturers for drive or chassis support</a:t>
            </a:r>
          </a:p>
        </p:txBody>
      </p:sp>
      <p:sp>
        <p:nvSpPr>
          <p:cNvPr id="18" name="Rectangle: Rounded Corners 17">
            <a:extLst>
              <a:ext uri="{FF2B5EF4-FFF2-40B4-BE49-F238E27FC236}">
                <a16:creationId xmlns:a16="http://schemas.microsoft.com/office/drawing/2014/main" id="{1323E85B-EAAE-43B6-8BF6-2C80E72D3AC4}"/>
              </a:ext>
            </a:extLst>
          </p:cNvPr>
          <p:cNvSpPr/>
          <p:nvPr/>
        </p:nvSpPr>
        <p:spPr>
          <a:xfrm>
            <a:off x="684235" y="934403"/>
            <a:ext cx="7634703" cy="384148"/>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a:p>
            <a:pPr algn="ctr"/>
            <a:r>
              <a:rPr lang="en-US" sz="2000" b="1" dirty="0"/>
              <a:t>What is iSCSI?</a:t>
            </a:r>
          </a:p>
          <a:p>
            <a:pPr algn="ctr"/>
            <a:endParaRPr lang="en-US" sz="2000" b="1" dirty="0"/>
          </a:p>
        </p:txBody>
      </p:sp>
      <p:sp>
        <p:nvSpPr>
          <p:cNvPr id="2" name="TextBox 1">
            <a:extLst>
              <a:ext uri="{FF2B5EF4-FFF2-40B4-BE49-F238E27FC236}">
                <a16:creationId xmlns:a16="http://schemas.microsoft.com/office/drawing/2014/main" id="{5F007244-7A05-466F-8A30-7507E9BD44F0}"/>
              </a:ext>
            </a:extLst>
          </p:cNvPr>
          <p:cNvSpPr txBox="1"/>
          <p:nvPr/>
        </p:nvSpPr>
        <p:spPr>
          <a:xfrm>
            <a:off x="805005" y="1423358"/>
            <a:ext cx="7708374" cy="646331"/>
          </a:xfrm>
          <a:prstGeom prst="rect">
            <a:avLst/>
          </a:prstGeom>
          <a:noFill/>
        </p:spPr>
        <p:txBody>
          <a:bodyPr wrap="square" rtlCol="0">
            <a:spAutoFit/>
          </a:bodyPr>
          <a:lstStyle/>
          <a:p>
            <a:pPr marL="285750" indent="-285750">
              <a:buFont typeface="Arial" panose="020B0604020202020204" pitchFamily="34" charset="0"/>
              <a:buChar char="•"/>
            </a:pPr>
            <a:r>
              <a:rPr lang="en-US" dirty="0"/>
              <a:t>In short, it is an interface (Internet Small Computer Systems Interface) iSCSI.</a:t>
            </a:r>
          </a:p>
          <a:p>
            <a:pPr marL="285750" indent="-285750">
              <a:buFont typeface="Arial" panose="020B0604020202020204" pitchFamily="34" charset="0"/>
              <a:buChar char="•"/>
            </a:pPr>
            <a:r>
              <a:rPr lang="en-US" dirty="0"/>
              <a:t>It is used so that a host (server) can see a storage media and interact with it. </a:t>
            </a:r>
          </a:p>
        </p:txBody>
      </p:sp>
      <p:pic>
        <p:nvPicPr>
          <p:cNvPr id="4" name="Picture 3">
            <a:extLst>
              <a:ext uri="{FF2B5EF4-FFF2-40B4-BE49-F238E27FC236}">
                <a16:creationId xmlns:a16="http://schemas.microsoft.com/office/drawing/2014/main" id="{8D2672BA-C3AB-4725-AC2D-AC9997DC037D}"/>
              </a:ext>
            </a:extLst>
          </p:cNvPr>
          <p:cNvPicPr>
            <a:picLocks noChangeAspect="1"/>
          </p:cNvPicPr>
          <p:nvPr/>
        </p:nvPicPr>
        <p:blipFill>
          <a:blip r:embed="rId7"/>
          <a:stretch>
            <a:fillRect/>
          </a:stretch>
        </p:blipFill>
        <p:spPr>
          <a:xfrm>
            <a:off x="1234757" y="2310195"/>
            <a:ext cx="6318354" cy="2342938"/>
          </a:xfrm>
          <a:prstGeom prst="rect">
            <a:avLst/>
          </a:prstGeom>
        </p:spPr>
      </p:pic>
    </p:spTree>
    <p:extLst>
      <p:ext uri="{BB962C8B-B14F-4D97-AF65-F5344CB8AC3E}">
        <p14:creationId xmlns:p14="http://schemas.microsoft.com/office/powerpoint/2010/main" val="168094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mn-lt"/>
                <a:cs typeface="Arial" panose="020B0604020202020204" pitchFamily="34" charset="0"/>
              </a:rPr>
              <a:t>Details about iSCSI</a:t>
            </a:r>
          </a:p>
        </p:txBody>
      </p:sp>
      <p:sp>
        <p:nvSpPr>
          <p:cNvPr id="24" name="TextBox 23">
            <a:extLst>
              <a:ext uri="{FF2B5EF4-FFF2-40B4-BE49-F238E27FC236}">
                <a16:creationId xmlns:a16="http://schemas.microsoft.com/office/drawing/2014/main" id="{BAC5F9C5-2387-479E-B6B7-FDD0CB5BE6D9}"/>
              </a:ext>
            </a:extLst>
          </p:cNvPr>
          <p:cNvSpPr txBox="1"/>
          <p:nvPr/>
        </p:nvSpPr>
        <p:spPr>
          <a:xfrm>
            <a:off x="1692246" y="3066166"/>
            <a:ext cx="2879754" cy="830997"/>
          </a:xfrm>
          <a:prstGeom prst="rect">
            <a:avLst/>
          </a:prstGeom>
          <a:noFill/>
        </p:spPr>
        <p:txBody>
          <a:bodyPr wrap="square" rtlCol="0">
            <a:spAutoFit/>
          </a:bodyPr>
          <a:lstStyle/>
          <a:p>
            <a:r>
              <a:rPr lang="en-US" sz="1600" dirty="0">
                <a:solidFill>
                  <a:schemeClr val="bg1"/>
                </a:solidFill>
                <a:latin typeface="+mj-lt"/>
              </a:rPr>
              <a:t>Save yourself the hassle of calling different manufacturers for drive or chassis support</a:t>
            </a:r>
          </a:p>
        </p:txBody>
      </p:sp>
      <p:sp>
        <p:nvSpPr>
          <p:cNvPr id="18" name="Rectangle: Rounded Corners 17">
            <a:extLst>
              <a:ext uri="{FF2B5EF4-FFF2-40B4-BE49-F238E27FC236}">
                <a16:creationId xmlns:a16="http://schemas.microsoft.com/office/drawing/2014/main" id="{1323E85B-EAAE-43B6-8BF6-2C80E72D3AC4}"/>
              </a:ext>
            </a:extLst>
          </p:cNvPr>
          <p:cNvSpPr/>
          <p:nvPr/>
        </p:nvSpPr>
        <p:spPr>
          <a:xfrm>
            <a:off x="684235" y="934403"/>
            <a:ext cx="7419241" cy="384148"/>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a:p>
            <a:pPr algn="ctr"/>
            <a:r>
              <a:rPr lang="en-US" sz="2000" b="1" dirty="0"/>
              <a:t>Why is iSCSI relevant?</a:t>
            </a:r>
          </a:p>
          <a:p>
            <a:pPr algn="ctr"/>
            <a:endParaRPr lang="en-US" sz="2000" b="1" dirty="0"/>
          </a:p>
        </p:txBody>
      </p:sp>
      <p:pic>
        <p:nvPicPr>
          <p:cNvPr id="5" name="Picture 4">
            <a:extLst>
              <a:ext uri="{FF2B5EF4-FFF2-40B4-BE49-F238E27FC236}">
                <a16:creationId xmlns:a16="http://schemas.microsoft.com/office/drawing/2014/main" id="{1F8A5742-4409-4040-886A-CF17D3E608AC}"/>
              </a:ext>
            </a:extLst>
          </p:cNvPr>
          <p:cNvPicPr>
            <a:picLocks noChangeAspect="1"/>
          </p:cNvPicPr>
          <p:nvPr/>
        </p:nvPicPr>
        <p:blipFill>
          <a:blip r:embed="rId7"/>
          <a:stretch>
            <a:fillRect/>
          </a:stretch>
        </p:blipFill>
        <p:spPr>
          <a:xfrm>
            <a:off x="1430264" y="1980218"/>
            <a:ext cx="5887453" cy="3116018"/>
          </a:xfrm>
          <a:prstGeom prst="rect">
            <a:avLst/>
          </a:prstGeom>
        </p:spPr>
      </p:pic>
      <p:sp>
        <p:nvSpPr>
          <p:cNvPr id="2" name="TextBox 1">
            <a:extLst>
              <a:ext uri="{FF2B5EF4-FFF2-40B4-BE49-F238E27FC236}">
                <a16:creationId xmlns:a16="http://schemas.microsoft.com/office/drawing/2014/main" id="{5F007244-7A05-466F-8A30-7507E9BD44F0}"/>
              </a:ext>
            </a:extLst>
          </p:cNvPr>
          <p:cNvSpPr txBox="1"/>
          <p:nvPr/>
        </p:nvSpPr>
        <p:spPr>
          <a:xfrm>
            <a:off x="805005" y="1423358"/>
            <a:ext cx="7478444" cy="646331"/>
          </a:xfrm>
          <a:prstGeom prst="rect">
            <a:avLst/>
          </a:prstGeom>
          <a:noFill/>
        </p:spPr>
        <p:txBody>
          <a:bodyPr wrap="square" rtlCol="0">
            <a:spAutoFit/>
          </a:bodyPr>
          <a:lstStyle/>
          <a:p>
            <a:r>
              <a:rPr lang="en-US" dirty="0"/>
              <a:t>iSCSI offers the best performance value for adding storage space to a host (server).</a:t>
            </a:r>
          </a:p>
        </p:txBody>
      </p:sp>
    </p:spTree>
    <p:extLst>
      <p:ext uri="{BB962C8B-B14F-4D97-AF65-F5344CB8AC3E}">
        <p14:creationId xmlns:p14="http://schemas.microsoft.com/office/powerpoint/2010/main" val="373090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mn-lt"/>
                <a:cs typeface="Arial" panose="020B0604020202020204" pitchFamily="34" charset="0"/>
              </a:rPr>
              <a:t>Details about iSCSI</a:t>
            </a:r>
          </a:p>
        </p:txBody>
      </p:sp>
      <p:sp>
        <p:nvSpPr>
          <p:cNvPr id="18" name="Rectangle: Rounded Corners 17">
            <a:extLst>
              <a:ext uri="{FF2B5EF4-FFF2-40B4-BE49-F238E27FC236}">
                <a16:creationId xmlns:a16="http://schemas.microsoft.com/office/drawing/2014/main" id="{1323E85B-EAAE-43B6-8BF6-2C80E72D3AC4}"/>
              </a:ext>
            </a:extLst>
          </p:cNvPr>
          <p:cNvSpPr/>
          <p:nvPr/>
        </p:nvSpPr>
        <p:spPr>
          <a:xfrm>
            <a:off x="1544452" y="774903"/>
            <a:ext cx="6458437" cy="646331"/>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a:p>
            <a:pPr algn="ctr"/>
            <a:r>
              <a:rPr lang="en-US" sz="2000" b="1" dirty="0"/>
              <a:t>How does iSCSI add storage space to a host (server) while maintaining strong performance?</a:t>
            </a:r>
          </a:p>
          <a:p>
            <a:pPr algn="ctr"/>
            <a:endParaRPr lang="en-US" sz="2000" b="1" dirty="0"/>
          </a:p>
        </p:txBody>
      </p:sp>
      <p:sp>
        <p:nvSpPr>
          <p:cNvPr id="2" name="TextBox 1">
            <a:extLst>
              <a:ext uri="{FF2B5EF4-FFF2-40B4-BE49-F238E27FC236}">
                <a16:creationId xmlns:a16="http://schemas.microsoft.com/office/drawing/2014/main" id="{5F007244-7A05-466F-8A30-7507E9BD44F0}"/>
              </a:ext>
            </a:extLst>
          </p:cNvPr>
          <p:cNvSpPr txBox="1"/>
          <p:nvPr/>
        </p:nvSpPr>
        <p:spPr>
          <a:xfrm>
            <a:off x="372869" y="1911689"/>
            <a:ext cx="3664038" cy="1477328"/>
          </a:xfrm>
          <a:prstGeom prst="rect">
            <a:avLst/>
          </a:prstGeom>
          <a:noFill/>
        </p:spPr>
        <p:txBody>
          <a:bodyPr wrap="square" rtlCol="0">
            <a:spAutoFit/>
          </a:bodyPr>
          <a:lstStyle/>
          <a:p>
            <a:r>
              <a:rPr lang="en-US" dirty="0"/>
              <a:t>iSCSI improves PC performance in the network by allowing large storage arrays to connect to client systems without the need for custom hardware or cabling</a:t>
            </a:r>
          </a:p>
        </p:txBody>
      </p:sp>
      <p:pic>
        <p:nvPicPr>
          <p:cNvPr id="4" name="Picture 3">
            <a:extLst>
              <a:ext uri="{FF2B5EF4-FFF2-40B4-BE49-F238E27FC236}">
                <a16:creationId xmlns:a16="http://schemas.microsoft.com/office/drawing/2014/main" id="{6A2463A9-AF9D-4C83-B923-A51951DAAACB}"/>
              </a:ext>
            </a:extLst>
          </p:cNvPr>
          <p:cNvPicPr>
            <a:picLocks noChangeAspect="1"/>
          </p:cNvPicPr>
          <p:nvPr/>
        </p:nvPicPr>
        <p:blipFill>
          <a:blip r:embed="rId7"/>
          <a:stretch>
            <a:fillRect/>
          </a:stretch>
        </p:blipFill>
        <p:spPr>
          <a:xfrm>
            <a:off x="4142274" y="2035601"/>
            <a:ext cx="4137317" cy="2706832"/>
          </a:xfrm>
          <a:prstGeom prst="rect">
            <a:avLst/>
          </a:prstGeom>
        </p:spPr>
      </p:pic>
    </p:spTree>
    <p:extLst>
      <p:ext uri="{BB962C8B-B14F-4D97-AF65-F5344CB8AC3E}">
        <p14:creationId xmlns:p14="http://schemas.microsoft.com/office/powerpoint/2010/main" val="332077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mn-lt"/>
                <a:cs typeface="Arial" panose="020B0604020202020204" pitchFamily="34" charset="0"/>
              </a:rPr>
              <a:t>Performance in a Virtual Environment</a:t>
            </a:r>
          </a:p>
        </p:txBody>
      </p:sp>
      <p:sp>
        <p:nvSpPr>
          <p:cNvPr id="24" name="TextBox 23">
            <a:extLst>
              <a:ext uri="{FF2B5EF4-FFF2-40B4-BE49-F238E27FC236}">
                <a16:creationId xmlns:a16="http://schemas.microsoft.com/office/drawing/2014/main" id="{BAC5F9C5-2387-479E-B6B7-FDD0CB5BE6D9}"/>
              </a:ext>
            </a:extLst>
          </p:cNvPr>
          <p:cNvSpPr txBox="1"/>
          <p:nvPr/>
        </p:nvSpPr>
        <p:spPr>
          <a:xfrm>
            <a:off x="1692246" y="3066166"/>
            <a:ext cx="2879754" cy="830997"/>
          </a:xfrm>
          <a:prstGeom prst="rect">
            <a:avLst/>
          </a:prstGeom>
          <a:noFill/>
        </p:spPr>
        <p:txBody>
          <a:bodyPr wrap="square" rtlCol="0">
            <a:spAutoFit/>
          </a:bodyPr>
          <a:lstStyle/>
          <a:p>
            <a:r>
              <a:rPr lang="en-US" sz="1600" dirty="0">
                <a:solidFill>
                  <a:schemeClr val="bg1"/>
                </a:solidFill>
                <a:latin typeface="+mj-lt"/>
              </a:rPr>
              <a:t>Save yourself the hassle of calling different manufacturers for drive or chassis support</a:t>
            </a:r>
          </a:p>
        </p:txBody>
      </p:sp>
      <p:sp>
        <p:nvSpPr>
          <p:cNvPr id="18" name="Rectangle: Rounded Corners 17">
            <a:extLst>
              <a:ext uri="{FF2B5EF4-FFF2-40B4-BE49-F238E27FC236}">
                <a16:creationId xmlns:a16="http://schemas.microsoft.com/office/drawing/2014/main" id="{1323E85B-EAAE-43B6-8BF6-2C80E72D3AC4}"/>
              </a:ext>
            </a:extLst>
          </p:cNvPr>
          <p:cNvSpPr/>
          <p:nvPr/>
        </p:nvSpPr>
        <p:spPr>
          <a:xfrm>
            <a:off x="695796" y="994275"/>
            <a:ext cx="1212295" cy="244664"/>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a:p>
            <a:pPr algn="ctr"/>
            <a:r>
              <a:rPr lang="en-US" sz="2000" b="1" dirty="0"/>
              <a:t>Benefits</a:t>
            </a:r>
          </a:p>
          <a:p>
            <a:pPr algn="ctr"/>
            <a:endParaRPr lang="en-US" sz="2000" b="1" dirty="0"/>
          </a:p>
        </p:txBody>
      </p:sp>
      <p:sp>
        <p:nvSpPr>
          <p:cNvPr id="12" name="TextBox 11">
            <a:extLst>
              <a:ext uri="{FF2B5EF4-FFF2-40B4-BE49-F238E27FC236}">
                <a16:creationId xmlns:a16="http://schemas.microsoft.com/office/drawing/2014/main" id="{5ACE5BBB-DAD6-4E79-8415-223439DD7AF7}"/>
              </a:ext>
            </a:extLst>
          </p:cNvPr>
          <p:cNvSpPr txBox="1"/>
          <p:nvPr/>
        </p:nvSpPr>
        <p:spPr>
          <a:xfrm>
            <a:off x="498683" y="1408339"/>
            <a:ext cx="8465012" cy="1754326"/>
          </a:xfrm>
          <a:prstGeom prst="rect">
            <a:avLst/>
          </a:prstGeom>
          <a:noFill/>
        </p:spPr>
        <p:txBody>
          <a:bodyPr wrap="square" rtlCol="0">
            <a:spAutoFit/>
          </a:bodyPr>
          <a:lstStyle/>
          <a:p>
            <a:r>
              <a:rPr lang="en-US" dirty="0"/>
              <a:t>iSCSI offers the best performance value for adding storage space to a host (server)</a:t>
            </a:r>
          </a:p>
          <a:p>
            <a:pPr marL="285750" indent="-285750">
              <a:buFont typeface="Arial" panose="020B0604020202020204" pitchFamily="34" charset="0"/>
              <a:buChar char="•"/>
            </a:pPr>
            <a:r>
              <a:rPr lang="en-US" dirty="0"/>
              <a:t>Can provide large amounts of storage to a host (server)</a:t>
            </a:r>
          </a:p>
          <a:p>
            <a:pPr marL="285750" indent="-285750">
              <a:buFont typeface="Arial" panose="020B0604020202020204" pitchFamily="34" charset="0"/>
              <a:buChar char="•"/>
            </a:pPr>
            <a:r>
              <a:rPr lang="en-US" dirty="0"/>
              <a:t>No need to add drives to the host itself</a:t>
            </a:r>
          </a:p>
          <a:p>
            <a:pPr marL="285750" indent="-285750">
              <a:buFont typeface="Arial" panose="020B0604020202020204" pitchFamily="34" charset="0"/>
              <a:buChar char="•"/>
            </a:pPr>
            <a:r>
              <a:rPr lang="en-US" dirty="0"/>
              <a:t>Doesn’t sacrifice performance</a:t>
            </a:r>
          </a:p>
          <a:p>
            <a:pPr marL="285750" indent="-285750">
              <a:buFont typeface="Arial" panose="020B0604020202020204" pitchFamily="34" charset="0"/>
              <a:buChar char="•"/>
            </a:pPr>
            <a:r>
              <a:rPr lang="en-US" dirty="0"/>
              <a:t>Can use existing networking equipment</a:t>
            </a:r>
          </a:p>
          <a:p>
            <a:pPr marL="285750" indent="-285750">
              <a:buFont typeface="Arial" panose="020B0604020202020204" pitchFamily="34" charset="0"/>
              <a:buChar char="•"/>
            </a:pPr>
            <a:r>
              <a:rPr lang="en-US" dirty="0"/>
              <a:t>No need to learn fiber SAN topology configuration</a:t>
            </a:r>
          </a:p>
        </p:txBody>
      </p:sp>
      <p:sp>
        <p:nvSpPr>
          <p:cNvPr id="11" name="TextBox 10">
            <a:extLst>
              <a:ext uri="{FF2B5EF4-FFF2-40B4-BE49-F238E27FC236}">
                <a16:creationId xmlns:a16="http://schemas.microsoft.com/office/drawing/2014/main" id="{8BA1E633-0BEE-4176-8011-C1A45ACD6397}"/>
              </a:ext>
            </a:extLst>
          </p:cNvPr>
          <p:cNvSpPr txBox="1"/>
          <p:nvPr/>
        </p:nvSpPr>
        <p:spPr>
          <a:xfrm>
            <a:off x="694866" y="4313202"/>
            <a:ext cx="7754267" cy="523220"/>
          </a:xfrm>
          <a:prstGeom prst="rect">
            <a:avLst/>
          </a:prstGeom>
          <a:noFill/>
        </p:spPr>
        <p:txBody>
          <a:bodyPr wrap="square" rtlCol="0">
            <a:spAutoFit/>
          </a:bodyPr>
          <a:lstStyle/>
          <a:p>
            <a:r>
              <a:rPr lang="en-US" sz="1400" dirty="0">
                <a:solidFill>
                  <a:srgbClr val="C00000"/>
                </a:solidFill>
              </a:rPr>
              <a:t>* A virtual environment is when an operating system creates an environment to host virtual machines (computers).</a:t>
            </a:r>
          </a:p>
        </p:txBody>
      </p:sp>
    </p:spTree>
    <p:extLst>
      <p:ext uri="{BB962C8B-B14F-4D97-AF65-F5344CB8AC3E}">
        <p14:creationId xmlns:p14="http://schemas.microsoft.com/office/powerpoint/2010/main" val="318744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381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a:solidFill>
                  <a:schemeClr val="bg1"/>
                </a:solidFill>
                <a:latin typeface="+mn-lt"/>
                <a:cs typeface="Arial" panose="020B0604020202020204" pitchFamily="34" charset="0"/>
              </a:rPr>
              <a:t>Importance of iSCSI VMware Ready</a:t>
            </a:r>
          </a:p>
        </p:txBody>
      </p:sp>
      <p:sp>
        <p:nvSpPr>
          <p:cNvPr id="24" name="TextBox 23">
            <a:extLst>
              <a:ext uri="{FF2B5EF4-FFF2-40B4-BE49-F238E27FC236}">
                <a16:creationId xmlns:a16="http://schemas.microsoft.com/office/drawing/2014/main" id="{BAC5F9C5-2387-479E-B6B7-FDD0CB5BE6D9}"/>
              </a:ext>
            </a:extLst>
          </p:cNvPr>
          <p:cNvSpPr txBox="1"/>
          <p:nvPr/>
        </p:nvSpPr>
        <p:spPr>
          <a:xfrm>
            <a:off x="1692246" y="3066166"/>
            <a:ext cx="2879754" cy="830997"/>
          </a:xfrm>
          <a:prstGeom prst="rect">
            <a:avLst/>
          </a:prstGeom>
          <a:noFill/>
        </p:spPr>
        <p:txBody>
          <a:bodyPr wrap="square" rtlCol="0">
            <a:spAutoFit/>
          </a:bodyPr>
          <a:lstStyle/>
          <a:p>
            <a:r>
              <a:rPr lang="en-US" sz="1600" dirty="0">
                <a:solidFill>
                  <a:schemeClr val="bg1"/>
                </a:solidFill>
                <a:latin typeface="+mj-lt"/>
              </a:rPr>
              <a:t>Save yourself the hassle of calling different manufacturers for drive or chassis support</a:t>
            </a:r>
          </a:p>
        </p:txBody>
      </p:sp>
      <p:sp>
        <p:nvSpPr>
          <p:cNvPr id="18" name="Rectangle: Rounded Corners 17">
            <a:extLst>
              <a:ext uri="{FF2B5EF4-FFF2-40B4-BE49-F238E27FC236}">
                <a16:creationId xmlns:a16="http://schemas.microsoft.com/office/drawing/2014/main" id="{1323E85B-EAAE-43B6-8BF6-2C80E72D3AC4}"/>
              </a:ext>
            </a:extLst>
          </p:cNvPr>
          <p:cNvSpPr/>
          <p:nvPr/>
        </p:nvSpPr>
        <p:spPr>
          <a:xfrm>
            <a:off x="466135" y="2098911"/>
            <a:ext cx="2860204" cy="220033"/>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What is VMware Ready?</a:t>
            </a:r>
          </a:p>
        </p:txBody>
      </p:sp>
      <p:sp>
        <p:nvSpPr>
          <p:cNvPr id="12" name="TextBox 11">
            <a:extLst>
              <a:ext uri="{FF2B5EF4-FFF2-40B4-BE49-F238E27FC236}">
                <a16:creationId xmlns:a16="http://schemas.microsoft.com/office/drawing/2014/main" id="{5ACE5BBB-DAD6-4E79-8415-223439DD7AF7}"/>
              </a:ext>
            </a:extLst>
          </p:cNvPr>
          <p:cNvSpPr txBox="1"/>
          <p:nvPr/>
        </p:nvSpPr>
        <p:spPr>
          <a:xfrm>
            <a:off x="465792" y="2390113"/>
            <a:ext cx="7754267" cy="2031325"/>
          </a:xfrm>
          <a:prstGeom prst="rect">
            <a:avLst/>
          </a:prstGeom>
          <a:noFill/>
        </p:spPr>
        <p:txBody>
          <a:bodyPr wrap="square" rtlCol="0">
            <a:spAutoFit/>
          </a:bodyPr>
          <a:lstStyle/>
          <a:p>
            <a:r>
              <a:rPr lang="en-US" dirty="0"/>
              <a:t>As stated on VMware.com:</a:t>
            </a:r>
          </a:p>
          <a:p>
            <a:r>
              <a:rPr lang="en-US" dirty="0"/>
              <a:t>VMware Ready designates VMware's highest level of endorsement for products created by our established partners. VMware Technology Alliance Partner members can develop their products to meet VMware standards and submit them for test and review. The VMware Ready certification tests are specifically designed for each category to ensure customer confidence.</a:t>
            </a:r>
          </a:p>
          <a:p>
            <a:endParaRPr lang="en-US" dirty="0"/>
          </a:p>
        </p:txBody>
      </p:sp>
      <p:pic>
        <p:nvPicPr>
          <p:cNvPr id="3" name="Picture 2">
            <a:extLst>
              <a:ext uri="{FF2B5EF4-FFF2-40B4-BE49-F238E27FC236}">
                <a16:creationId xmlns:a16="http://schemas.microsoft.com/office/drawing/2014/main" id="{81DEE083-4A70-48CF-A793-B745F73AF1FF}"/>
              </a:ext>
            </a:extLst>
          </p:cNvPr>
          <p:cNvPicPr>
            <a:picLocks noChangeAspect="1"/>
          </p:cNvPicPr>
          <p:nvPr/>
        </p:nvPicPr>
        <p:blipFill>
          <a:blip r:embed="rId7"/>
          <a:stretch>
            <a:fillRect/>
          </a:stretch>
        </p:blipFill>
        <p:spPr>
          <a:xfrm>
            <a:off x="6325622" y="844426"/>
            <a:ext cx="2072194" cy="1398385"/>
          </a:xfrm>
          <a:prstGeom prst="rect">
            <a:avLst/>
          </a:prstGeom>
        </p:spPr>
      </p:pic>
      <p:sp>
        <p:nvSpPr>
          <p:cNvPr id="17" name="TextBox 16">
            <a:extLst>
              <a:ext uri="{FF2B5EF4-FFF2-40B4-BE49-F238E27FC236}">
                <a16:creationId xmlns:a16="http://schemas.microsoft.com/office/drawing/2014/main" id="{0DD4B9F3-67AE-499E-BC64-6C40D102BB64}"/>
              </a:ext>
            </a:extLst>
          </p:cNvPr>
          <p:cNvSpPr txBox="1"/>
          <p:nvPr/>
        </p:nvSpPr>
        <p:spPr>
          <a:xfrm>
            <a:off x="481931" y="1358465"/>
            <a:ext cx="5843692" cy="1200329"/>
          </a:xfrm>
          <a:prstGeom prst="rect">
            <a:avLst/>
          </a:prstGeom>
          <a:noFill/>
        </p:spPr>
        <p:txBody>
          <a:bodyPr wrap="square" rtlCol="0">
            <a:spAutoFit/>
          </a:bodyPr>
          <a:lstStyle/>
          <a:p>
            <a:r>
              <a:rPr lang="en-US" dirty="0"/>
              <a:t>VMware ESX provides native support for iSCSI targets. iSCSI is a popular storage option for ESX hosts.</a:t>
            </a:r>
          </a:p>
          <a:p>
            <a:endParaRPr lang="en-US" dirty="0"/>
          </a:p>
          <a:p>
            <a:endParaRPr lang="en-US" dirty="0"/>
          </a:p>
        </p:txBody>
      </p:sp>
      <p:sp>
        <p:nvSpPr>
          <p:cNvPr id="21" name="Rectangle: Rounded Corners 20">
            <a:extLst>
              <a:ext uri="{FF2B5EF4-FFF2-40B4-BE49-F238E27FC236}">
                <a16:creationId xmlns:a16="http://schemas.microsoft.com/office/drawing/2014/main" id="{7C433C95-4108-42E0-8063-0A2DCE44B4AF}"/>
              </a:ext>
            </a:extLst>
          </p:cNvPr>
          <p:cNvSpPr/>
          <p:nvPr/>
        </p:nvSpPr>
        <p:spPr>
          <a:xfrm>
            <a:off x="409692" y="815732"/>
            <a:ext cx="3558724" cy="522377"/>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Why is iSCSI significant to VMware?</a:t>
            </a:r>
          </a:p>
        </p:txBody>
      </p:sp>
      <p:sp>
        <p:nvSpPr>
          <p:cNvPr id="22" name="TextBox 21">
            <a:extLst>
              <a:ext uri="{FF2B5EF4-FFF2-40B4-BE49-F238E27FC236}">
                <a16:creationId xmlns:a16="http://schemas.microsoft.com/office/drawing/2014/main" id="{269EBE81-78CA-498F-A0E5-1116238B44DE}"/>
              </a:ext>
            </a:extLst>
          </p:cNvPr>
          <p:cNvSpPr txBox="1"/>
          <p:nvPr/>
        </p:nvSpPr>
        <p:spPr>
          <a:xfrm>
            <a:off x="481931" y="4436311"/>
            <a:ext cx="7754267" cy="1200329"/>
          </a:xfrm>
          <a:prstGeom prst="rect">
            <a:avLst/>
          </a:prstGeom>
          <a:noFill/>
        </p:spPr>
        <p:txBody>
          <a:bodyPr wrap="square" rtlCol="0">
            <a:spAutoFit/>
          </a:bodyPr>
          <a:lstStyle/>
          <a:p>
            <a:r>
              <a:rPr lang="en-US" dirty="0"/>
              <a:t>If you contact VMware support for assistance with an unsupported storage solution, their ability to help you will be limited</a:t>
            </a:r>
          </a:p>
          <a:p>
            <a:endParaRPr lang="en-US" dirty="0"/>
          </a:p>
          <a:p>
            <a:endParaRPr lang="en-US" dirty="0"/>
          </a:p>
        </p:txBody>
      </p:sp>
    </p:spTree>
    <p:extLst>
      <p:ext uri="{BB962C8B-B14F-4D97-AF65-F5344CB8AC3E}">
        <p14:creationId xmlns:p14="http://schemas.microsoft.com/office/powerpoint/2010/main" val="364161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0B572F-FE42-4B34-B4F5-BD4E20A6AD65}"/>
              </a:ext>
            </a:extLst>
          </p:cNvPr>
          <p:cNvPicPr>
            <a:picLocks noChangeAspect="1"/>
          </p:cNvPicPr>
          <p:nvPr/>
        </p:nvPicPr>
        <p:blipFill>
          <a:blip r:embed="rId3"/>
          <a:stretch>
            <a:fillRect/>
          </a:stretch>
        </p:blipFill>
        <p:spPr>
          <a:xfrm>
            <a:off x="116410" y="2270752"/>
            <a:ext cx="4335379" cy="3251534"/>
          </a:xfrm>
          <a:prstGeom prst="rect">
            <a:avLst/>
          </a:prstGeom>
        </p:spPr>
      </p:pic>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dirty="0">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4082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a:solidFill>
                  <a:schemeClr val="bg1"/>
                </a:solidFill>
                <a:latin typeface="+mn-lt"/>
                <a:cs typeface="Arial" panose="020B0604020202020204" pitchFamily="34" charset="0"/>
              </a:rPr>
              <a:t>Maximize ROI on your NAS/SAN investment – NO BUDGET?</a:t>
            </a:r>
          </a:p>
        </p:txBody>
      </p:sp>
      <p:sp>
        <p:nvSpPr>
          <p:cNvPr id="11" name="Shape 312">
            <a:extLst>
              <a:ext uri="{FF2B5EF4-FFF2-40B4-BE49-F238E27FC236}">
                <a16:creationId xmlns:a16="http://schemas.microsoft.com/office/drawing/2014/main" id="{A47ED8F5-E181-4933-B8BF-BBFE4C412D46}"/>
              </a:ext>
            </a:extLst>
          </p:cNvPr>
          <p:cNvSpPr txBox="1">
            <a:spLocks/>
          </p:cNvSpPr>
          <p:nvPr/>
        </p:nvSpPr>
        <p:spPr>
          <a:xfrm>
            <a:off x="1600200" y="800101"/>
            <a:ext cx="6172200" cy="242810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329183">
              <a:spcBef>
                <a:spcPts val="225"/>
              </a:spcBef>
              <a:defRPr sz="1800"/>
            </a:pPr>
            <a:r>
              <a:rPr lang="en-US" sz="1152" dirty="0">
                <a:solidFill>
                  <a:schemeClr val="tx1"/>
                </a:solidFill>
              </a:rPr>
              <a:t>TeraStation™ </a:t>
            </a:r>
          </a:p>
          <a:p>
            <a:pPr algn="l" defTabSz="329183">
              <a:spcBef>
                <a:spcPts val="225"/>
              </a:spcBef>
              <a:defRPr sz="1800"/>
            </a:pPr>
            <a:r>
              <a:rPr lang="en-US" sz="1152" dirty="0">
                <a:solidFill>
                  <a:schemeClr val="tx1"/>
                </a:solidFill>
              </a:rPr>
              <a:t>Buffalo’s TeraStation series provides both enterprise and business level NAS and iSCSI storage for businesses looking to implement high performance, low cost, compatible RAID based network storage solutions at SMB price points. </a:t>
            </a:r>
          </a:p>
          <a:p>
            <a:pPr algn="l" defTabSz="329183">
              <a:spcBef>
                <a:spcPts val="225"/>
              </a:spcBef>
              <a:defRPr sz="1800"/>
            </a:pPr>
            <a:endParaRPr lang="en-US" sz="1152" dirty="0">
              <a:solidFill>
                <a:schemeClr val="tx1"/>
              </a:solidFill>
            </a:endParaRPr>
          </a:p>
          <a:p>
            <a:pPr algn="l" defTabSz="329183">
              <a:spcBef>
                <a:spcPts val="225"/>
              </a:spcBef>
              <a:defRPr sz="1800"/>
            </a:pPr>
            <a:r>
              <a:rPr lang="en-US" sz="1152" dirty="0">
                <a:solidFill>
                  <a:schemeClr val="tx1"/>
                </a:solidFill>
              </a:rPr>
              <a:t>Delivering enterprise level performance, TeraStations are </a:t>
            </a:r>
            <a:r>
              <a:rPr lang="en-US" sz="1350" b="1" dirty="0">
                <a:solidFill>
                  <a:schemeClr val="tx1"/>
                </a:solidFill>
              </a:rPr>
              <a:t>an excellent choice as a backup storage target for more costly SAN appliances. TeraStation pricing allows customers to maximize ROI on their SAN investments</a:t>
            </a:r>
            <a:r>
              <a:rPr lang="en-US" sz="1152" dirty="0">
                <a:solidFill>
                  <a:schemeClr val="tx1"/>
                </a:solidFill>
              </a:rPr>
              <a:t>. Popular solutions include:</a:t>
            </a:r>
          </a:p>
          <a:p>
            <a:pPr algn="l" defTabSz="329183">
              <a:spcBef>
                <a:spcPts val="225"/>
              </a:spcBef>
              <a:defRPr sz="1800"/>
            </a:pPr>
            <a:r>
              <a:rPr lang="en-US" sz="1152" dirty="0">
                <a:solidFill>
                  <a:schemeClr val="tx1"/>
                </a:solidFill>
              </a:rPr>
              <a:t>	• Increased local network storage capacity, up to 120TB</a:t>
            </a:r>
          </a:p>
          <a:p>
            <a:pPr algn="l" defTabSz="329183">
              <a:spcBef>
                <a:spcPts val="225"/>
              </a:spcBef>
              <a:defRPr sz="1800"/>
            </a:pPr>
            <a:r>
              <a:rPr lang="en-US" sz="1152" dirty="0">
                <a:solidFill>
                  <a:schemeClr val="tx1"/>
                </a:solidFill>
              </a:rPr>
              <a:t>	• High performance file sharing and backup</a:t>
            </a:r>
          </a:p>
          <a:p>
            <a:pPr algn="l" defTabSz="329183">
              <a:spcBef>
                <a:spcPts val="225"/>
              </a:spcBef>
              <a:defRPr sz="1800"/>
            </a:pPr>
            <a:r>
              <a:rPr lang="en-US" sz="1152" dirty="0">
                <a:solidFill>
                  <a:schemeClr val="tx1"/>
                </a:solidFill>
              </a:rPr>
              <a:t>	• Virtualized backup target using data protection software like </a:t>
            </a:r>
            <a:r>
              <a:rPr lang="en-US" sz="1152" dirty="0" err="1">
                <a:solidFill>
                  <a:schemeClr val="tx1"/>
                </a:solidFill>
              </a:rPr>
              <a:t>vRanger</a:t>
            </a:r>
            <a:r>
              <a:rPr lang="en-US" sz="1152" dirty="0">
                <a:solidFill>
                  <a:schemeClr val="tx1"/>
                </a:solidFill>
              </a:rPr>
              <a:t> and Veeam</a:t>
            </a:r>
          </a:p>
          <a:p>
            <a:pPr algn="l" defTabSz="329183">
              <a:spcBef>
                <a:spcPts val="225"/>
              </a:spcBef>
              <a:defRPr sz="1800"/>
            </a:pPr>
            <a:r>
              <a:rPr lang="en-US" sz="1152" dirty="0">
                <a:solidFill>
                  <a:schemeClr val="tx1"/>
                </a:solidFill>
              </a:rPr>
              <a:t>	• Differential file level replication for branch office support and disaster recovery scenarios </a:t>
            </a:r>
          </a:p>
          <a:p>
            <a:pPr defTabSz="329183">
              <a:spcBef>
                <a:spcPts val="225"/>
              </a:spcBef>
              <a:defRPr sz="1800"/>
            </a:pPr>
            <a:endParaRPr lang="en-US" sz="1152" dirty="0"/>
          </a:p>
        </p:txBody>
      </p:sp>
      <p:sp>
        <p:nvSpPr>
          <p:cNvPr id="18" name="Shape 312">
            <a:extLst>
              <a:ext uri="{FF2B5EF4-FFF2-40B4-BE49-F238E27FC236}">
                <a16:creationId xmlns:a16="http://schemas.microsoft.com/office/drawing/2014/main" id="{9E666E92-8E00-444D-9323-6078A33D0B32}"/>
              </a:ext>
            </a:extLst>
          </p:cNvPr>
          <p:cNvSpPr txBox="1">
            <a:spLocks/>
          </p:cNvSpPr>
          <p:nvPr/>
        </p:nvSpPr>
        <p:spPr>
          <a:xfrm>
            <a:off x="4394127" y="3453371"/>
            <a:ext cx="6172200" cy="242810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171450" indent="-171450" algn="l" defTabSz="329183">
              <a:spcBef>
                <a:spcPts val="225"/>
              </a:spcBef>
              <a:buFont typeface="Arial" panose="020B0604020202020204" pitchFamily="34" charset="0"/>
              <a:buChar char="•"/>
              <a:defRPr sz="1800"/>
            </a:pPr>
            <a:r>
              <a:rPr lang="en-US" sz="1152" dirty="0">
                <a:solidFill>
                  <a:schemeClr val="tx1"/>
                </a:solidFill>
              </a:rPr>
              <a:t>Store older, less frequently accessed</a:t>
            </a:r>
            <a:br>
              <a:rPr lang="en-US" sz="1152" dirty="0">
                <a:solidFill>
                  <a:schemeClr val="tx1"/>
                </a:solidFill>
              </a:rPr>
            </a:br>
            <a:r>
              <a:rPr lang="en-US" sz="1152" dirty="0">
                <a:solidFill>
                  <a:schemeClr val="tx1"/>
                </a:solidFill>
              </a:rPr>
              <a:t>data on the TeraStation™ 51210RH </a:t>
            </a:r>
          </a:p>
          <a:p>
            <a:pPr marL="171450" indent="-171450" algn="l" defTabSz="329183">
              <a:spcBef>
                <a:spcPts val="225"/>
              </a:spcBef>
              <a:buFont typeface="Arial" panose="020B0604020202020204" pitchFamily="34" charset="0"/>
              <a:buChar char="•"/>
              <a:defRPr sz="1800"/>
            </a:pPr>
            <a:r>
              <a:rPr lang="en-US" sz="1150" dirty="0">
                <a:solidFill>
                  <a:schemeClr val="tx1"/>
                </a:solidFill>
              </a:rPr>
              <a:t>Users can experience the same high performance data</a:t>
            </a:r>
          </a:p>
          <a:p>
            <a:pPr algn="l" defTabSz="329183">
              <a:spcBef>
                <a:spcPts val="225"/>
              </a:spcBef>
              <a:defRPr sz="1800"/>
            </a:pPr>
            <a:r>
              <a:rPr lang="en-US" sz="1150" dirty="0">
                <a:solidFill>
                  <a:schemeClr val="tx1"/>
                </a:solidFill>
              </a:rPr>
              <a:t>      access on the TeraStation 51210RH as they would with the SAN</a:t>
            </a:r>
          </a:p>
          <a:p>
            <a:pPr defTabSz="329183">
              <a:spcBef>
                <a:spcPts val="225"/>
              </a:spcBef>
              <a:defRPr sz="1800"/>
            </a:pPr>
            <a:endParaRPr lang="en-US" sz="1152" dirty="0"/>
          </a:p>
        </p:txBody>
      </p:sp>
    </p:spTree>
    <p:extLst>
      <p:ext uri="{BB962C8B-B14F-4D97-AF65-F5344CB8AC3E}">
        <p14:creationId xmlns:p14="http://schemas.microsoft.com/office/powerpoint/2010/main" val="200420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21"/>
          <p:cNvSpPr>
            <a:spLocks noChangeArrowheads="1"/>
          </p:cNvSpPr>
          <p:nvPr/>
        </p:nvSpPr>
        <p:spPr bwMode="auto">
          <a:xfrm>
            <a:off x="7758479" y="2214604"/>
            <a:ext cx="923161" cy="3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prstDash val="sysDash"/>
                <a:miter lim="800000"/>
                <a:headEnd/>
                <a:tailEnd/>
              </a14:hiddenLine>
            </a:ext>
          </a:extLst>
        </p:spPr>
        <p:txBody>
          <a:bodyPr wrap="none" anchor="ctr"/>
          <a:lstStyle/>
          <a:p>
            <a:pPr algn="ctr"/>
            <a:r>
              <a:rPr lang="en-US" altLang="en-US" dirty="0">
                <a:solidFill>
                  <a:schemeClr val="bg1"/>
                </a:solidFill>
                <a:latin typeface="メイリオ" pitchFamily="50" charset="-128"/>
                <a:ea typeface="メイリオ" pitchFamily="50" charset="-128"/>
                <a:cs typeface="メイリオ" pitchFamily="50" charset="-128"/>
                <a:sym typeface="メイリオ" pitchFamily="50" charset="-128"/>
              </a:rPr>
              <a:t>RAID5</a:t>
            </a:r>
            <a:endParaRPr lang="ja-JP" altLang="en-US" dirty="0">
              <a:solidFill>
                <a:schemeClr val="bg1"/>
              </a:solidFill>
              <a:latin typeface="メイリオ" pitchFamily="50" charset="-128"/>
              <a:ea typeface="メイリオ" pitchFamily="50" charset="-128"/>
              <a:cs typeface="メイリオ" pitchFamily="50" charset="-128"/>
              <a:sym typeface="メイリオ" pitchFamily="50" charset="-128"/>
            </a:endParaRP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927" y="28611"/>
            <a:ext cx="6089688" cy="4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right side triangle-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216" y="0"/>
            <a:ext cx="1145350" cy="5330743"/>
          </a:xfrm>
          <a:prstGeom prst="rect">
            <a:avLst/>
          </a:prstGeom>
        </p:spPr>
      </p:pic>
      <p:pic>
        <p:nvPicPr>
          <p:cNvPr id="15" name="Picture 14" descr="top left corner-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18" y="-145427"/>
            <a:ext cx="898775" cy="4162450"/>
          </a:xfrm>
          <a:prstGeom prst="rect">
            <a:avLst/>
          </a:prstGeom>
        </p:spPr>
      </p:pic>
      <p:pic>
        <p:nvPicPr>
          <p:cNvPr id="16" name="Picture 15" descr="Buffalo red 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005" y="54490"/>
            <a:ext cx="2137180" cy="401053"/>
          </a:xfrm>
          <a:prstGeom prst="rect">
            <a:avLst/>
          </a:prstGeom>
        </p:spPr>
      </p:pic>
      <p:sp>
        <p:nvSpPr>
          <p:cNvPr id="20" name="Title 1"/>
          <p:cNvSpPr txBox="1">
            <a:spLocks/>
          </p:cNvSpPr>
          <p:nvPr/>
        </p:nvSpPr>
        <p:spPr>
          <a:xfrm>
            <a:off x="3053804" y="47264"/>
            <a:ext cx="6019800" cy="40827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a:solidFill>
                  <a:schemeClr val="bg1"/>
                </a:solidFill>
                <a:latin typeface="+mn-lt"/>
                <a:cs typeface="Arial" panose="020B0604020202020204" pitchFamily="34" charset="0"/>
              </a:rPr>
              <a:t>Benefits of Registering Your Product</a:t>
            </a:r>
          </a:p>
        </p:txBody>
      </p:sp>
      <p:pic>
        <p:nvPicPr>
          <p:cNvPr id="3" name="Picture 2">
            <a:extLst>
              <a:ext uri="{FF2B5EF4-FFF2-40B4-BE49-F238E27FC236}">
                <a16:creationId xmlns:a16="http://schemas.microsoft.com/office/drawing/2014/main" id="{291F68C2-9D06-4EAD-B74A-92C412AB1003}"/>
              </a:ext>
            </a:extLst>
          </p:cNvPr>
          <p:cNvPicPr>
            <a:picLocks noChangeAspect="1"/>
          </p:cNvPicPr>
          <p:nvPr/>
        </p:nvPicPr>
        <p:blipFill>
          <a:blip r:embed="rId7"/>
          <a:stretch>
            <a:fillRect/>
          </a:stretch>
        </p:blipFill>
        <p:spPr>
          <a:xfrm>
            <a:off x="1007967" y="1033064"/>
            <a:ext cx="1844159" cy="1589243"/>
          </a:xfrm>
          <a:prstGeom prst="rect">
            <a:avLst/>
          </a:prstGeom>
        </p:spPr>
      </p:pic>
      <p:sp>
        <p:nvSpPr>
          <p:cNvPr id="18" name="Rectangle: Rounded Corners 17">
            <a:extLst>
              <a:ext uri="{FF2B5EF4-FFF2-40B4-BE49-F238E27FC236}">
                <a16:creationId xmlns:a16="http://schemas.microsoft.com/office/drawing/2014/main" id="{CB748D19-6AFA-438F-9136-49585FE552F8}"/>
              </a:ext>
            </a:extLst>
          </p:cNvPr>
          <p:cNvSpPr/>
          <p:nvPr/>
        </p:nvSpPr>
        <p:spPr>
          <a:xfrm>
            <a:off x="822257" y="579600"/>
            <a:ext cx="3583416" cy="358612"/>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a:p>
            <a:pPr algn="ctr"/>
            <a:r>
              <a:rPr lang="en-US" sz="2000" b="1" dirty="0"/>
              <a:t>Buffalo’s Data Recovery Service</a:t>
            </a:r>
          </a:p>
          <a:p>
            <a:pPr algn="ctr"/>
            <a:endParaRPr lang="en-US" sz="2000" b="1" dirty="0"/>
          </a:p>
        </p:txBody>
      </p:sp>
      <p:sp>
        <p:nvSpPr>
          <p:cNvPr id="4" name="Rectangle 3">
            <a:extLst>
              <a:ext uri="{FF2B5EF4-FFF2-40B4-BE49-F238E27FC236}">
                <a16:creationId xmlns:a16="http://schemas.microsoft.com/office/drawing/2014/main" id="{27898A58-6C01-469F-948C-BBDB290D4D4A}"/>
              </a:ext>
            </a:extLst>
          </p:cNvPr>
          <p:cNvSpPr/>
          <p:nvPr/>
        </p:nvSpPr>
        <p:spPr>
          <a:xfrm>
            <a:off x="3053804" y="1040085"/>
            <a:ext cx="5643804" cy="1754326"/>
          </a:xfrm>
          <a:prstGeom prst="rect">
            <a:avLst/>
          </a:prstGeom>
        </p:spPr>
        <p:txBody>
          <a:bodyPr wrap="square">
            <a:spAutoFit/>
          </a:bodyPr>
          <a:lstStyle/>
          <a:p>
            <a:pPr fontAlgn="base"/>
            <a:r>
              <a:rPr lang="en-US" dirty="0"/>
              <a:t>Many of our products qualify for our data recovery service for simple logical data issues.</a:t>
            </a:r>
          </a:p>
          <a:p>
            <a:br>
              <a:rPr lang="en-US" dirty="0"/>
            </a:br>
            <a:br>
              <a:rPr lang="en-US" dirty="0"/>
            </a:br>
            <a:r>
              <a:rPr lang="en-US" dirty="0">
                <a:latin typeface="Open Sans"/>
              </a:rPr>
              <a:t>To receive this service, the device must be registered within its original warranty terms.</a:t>
            </a:r>
            <a:endParaRPr lang="en-US" dirty="0"/>
          </a:p>
        </p:txBody>
      </p:sp>
      <p:pic>
        <p:nvPicPr>
          <p:cNvPr id="6" name="Picture 5">
            <a:extLst>
              <a:ext uri="{FF2B5EF4-FFF2-40B4-BE49-F238E27FC236}">
                <a16:creationId xmlns:a16="http://schemas.microsoft.com/office/drawing/2014/main" id="{F4833D46-2CC5-4019-AC79-D93E3ABB6FC1}"/>
              </a:ext>
            </a:extLst>
          </p:cNvPr>
          <p:cNvPicPr>
            <a:picLocks noChangeAspect="1"/>
          </p:cNvPicPr>
          <p:nvPr/>
        </p:nvPicPr>
        <p:blipFill>
          <a:blip r:embed="rId8"/>
          <a:stretch>
            <a:fillRect/>
          </a:stretch>
        </p:blipFill>
        <p:spPr>
          <a:xfrm>
            <a:off x="235957" y="3316152"/>
            <a:ext cx="3420116" cy="1615405"/>
          </a:xfrm>
          <a:prstGeom prst="rect">
            <a:avLst/>
          </a:prstGeom>
        </p:spPr>
      </p:pic>
      <p:sp>
        <p:nvSpPr>
          <p:cNvPr id="21" name="Rectangle 20">
            <a:extLst>
              <a:ext uri="{FF2B5EF4-FFF2-40B4-BE49-F238E27FC236}">
                <a16:creationId xmlns:a16="http://schemas.microsoft.com/office/drawing/2014/main" id="{6513A8F0-14EF-494B-9833-0FF0496DCF31}"/>
              </a:ext>
            </a:extLst>
          </p:cNvPr>
          <p:cNvSpPr/>
          <p:nvPr/>
        </p:nvSpPr>
        <p:spPr>
          <a:xfrm>
            <a:off x="3649781" y="3253431"/>
            <a:ext cx="4534675" cy="1754326"/>
          </a:xfrm>
          <a:prstGeom prst="rect">
            <a:avLst/>
          </a:prstGeom>
        </p:spPr>
        <p:txBody>
          <a:bodyPr wrap="square">
            <a:spAutoFit/>
          </a:bodyPr>
          <a:lstStyle/>
          <a:p>
            <a:pPr fontAlgn="base"/>
            <a:r>
              <a:rPr lang="en-US" dirty="0"/>
              <a:t>You cannot predict when failure will happen,  but you can safeguard Our Next Business Day Warranty ships replacement product to your business the next day, helping you reduce downtime. Product must be registered within 30 days or purchase. Exp. 12/31/2018</a:t>
            </a:r>
          </a:p>
        </p:txBody>
      </p:sp>
      <p:cxnSp>
        <p:nvCxnSpPr>
          <p:cNvPr id="5" name="Straight Connector 4">
            <a:extLst>
              <a:ext uri="{FF2B5EF4-FFF2-40B4-BE49-F238E27FC236}">
                <a16:creationId xmlns:a16="http://schemas.microsoft.com/office/drawing/2014/main" id="{CAFACCEF-C5A1-4D10-BA19-AD159CA207DF}"/>
              </a:ext>
            </a:extLst>
          </p:cNvPr>
          <p:cNvCxnSpPr/>
          <p:nvPr/>
        </p:nvCxnSpPr>
        <p:spPr>
          <a:xfrm>
            <a:off x="697832" y="2776488"/>
            <a:ext cx="7676147"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Rounded Corners 16">
            <a:extLst>
              <a:ext uri="{FF2B5EF4-FFF2-40B4-BE49-F238E27FC236}">
                <a16:creationId xmlns:a16="http://schemas.microsoft.com/office/drawing/2014/main" id="{023FD128-1EAD-488C-A075-644174CE4425}"/>
              </a:ext>
            </a:extLst>
          </p:cNvPr>
          <p:cNvSpPr/>
          <p:nvPr/>
        </p:nvSpPr>
        <p:spPr>
          <a:xfrm>
            <a:off x="902937" y="2874568"/>
            <a:ext cx="5034732" cy="358612"/>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a:p>
            <a:pPr algn="ctr"/>
            <a:r>
              <a:rPr lang="en-US" sz="2000" b="1" dirty="0"/>
              <a:t>Free Next Business Day Warranty Promotion</a:t>
            </a:r>
          </a:p>
          <a:p>
            <a:pPr algn="ctr"/>
            <a:endParaRPr lang="en-US" sz="2000" b="1" dirty="0"/>
          </a:p>
        </p:txBody>
      </p:sp>
    </p:spTree>
    <p:extLst>
      <p:ext uri="{BB962C8B-B14F-4D97-AF65-F5344CB8AC3E}">
        <p14:creationId xmlns:p14="http://schemas.microsoft.com/office/powerpoint/2010/main" val="121985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93630</TotalTime>
  <Words>739</Words>
  <Application>Microsoft Office PowerPoint</Application>
  <PresentationFormat>On-screen Show (16:9)</PresentationFormat>
  <Paragraphs>116</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メイリオ</vt:lpstr>
      <vt:lpstr>Arial</vt:lpstr>
      <vt:lpstr>Avenir Roman</vt:lpstr>
      <vt:lpstr>Calibri</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JH&amp;A Advertising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Owens</dc:creator>
  <cp:lastModifiedBy>Matthew Penico</cp:lastModifiedBy>
  <cp:revision>364</cp:revision>
  <dcterms:created xsi:type="dcterms:W3CDTF">2017-02-15T15:12:01Z</dcterms:created>
  <dcterms:modified xsi:type="dcterms:W3CDTF">2018-12-06T20:42:04Z</dcterms:modified>
</cp:coreProperties>
</file>