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11" r:id="rId2"/>
    <p:sldId id="312" r:id="rId3"/>
    <p:sldId id="313" r:id="rId4"/>
    <p:sldId id="322" r:id="rId5"/>
    <p:sldId id="323" r:id="rId6"/>
    <p:sldId id="324" r:id="rId7"/>
    <p:sldId id="262" r:id="rId8"/>
    <p:sldId id="28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 Traub" initials="AT" lastIdx="4" clrIdx="0">
    <p:extLst>
      <p:ext uri="{19B8F6BF-5375-455C-9EA6-DF929625EA0E}">
        <p15:presenceInfo xmlns:p15="http://schemas.microsoft.com/office/powerpoint/2012/main" userId="Arthur Trau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82743" autoAdjust="0"/>
  </p:normalViewPr>
  <p:slideViewPr>
    <p:cSldViewPr snapToGrid="0" snapToObjects="1">
      <p:cViewPr varScale="1">
        <p:scale>
          <a:sx n="70" d="100"/>
          <a:sy n="70" d="100"/>
        </p:scale>
        <p:origin x="1208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3DB5-CD54-42B1-88E2-4F17E2096C35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BE7D-F581-47B3-8B2D-CC8444C007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2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5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9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3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0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7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9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3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8DF44-86B4-9B47-A2C6-ADFBD23414A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4C94-138C-1A43-BFEC-1B21D7836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gif"/><Relationship Id="rId5" Type="http://schemas.openxmlformats.org/officeDocument/2006/relationships/image" Target="../media/image8.png"/><Relationship Id="rId10" Type="http://schemas.openxmlformats.org/officeDocument/2006/relationships/image" Target="../media/image18.jp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://www.buffaloamericas.com/knowledge-base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6000"/>
            <a:lum/>
          </a:blip>
          <a:srcRect/>
          <a:stretch>
            <a:fillRect t="-1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996027-20D2-4E33-A669-7A3868372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78" y="1976144"/>
            <a:ext cx="9155277" cy="3167356"/>
          </a:xfrm>
          <a:prstGeom prst="rect">
            <a:avLst/>
          </a:prstGeom>
        </p:spPr>
      </p:pic>
      <p:pic>
        <p:nvPicPr>
          <p:cNvPr id="6" name="Picture 5" descr="buffalo head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07" y="-308177"/>
            <a:ext cx="9604167" cy="16529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1277" y="1938664"/>
            <a:ext cx="9144000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endParaRPr lang="en-US" sz="6000" dirty="0">
              <a:solidFill>
                <a:srgbClr val="595959"/>
              </a:solidFill>
              <a:latin typeface="+mj-lt"/>
              <a:cs typeface="Avenir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D7265A-F545-4A47-A258-165AC66C148D}"/>
              </a:ext>
            </a:extLst>
          </p:cNvPr>
          <p:cNvSpPr/>
          <p:nvPr/>
        </p:nvSpPr>
        <p:spPr>
          <a:xfrm>
            <a:off x="0" y="1278282"/>
            <a:ext cx="9209903" cy="143196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1277" y="1121758"/>
            <a:ext cx="9144000" cy="1661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5100" dirty="0">
                <a:effectLst>
                  <a:outerShdw blurRad="50800" dist="50800" dir="5400000" sx="102000" sy="102000" algn="ctr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Avenir Roman"/>
              </a:rPr>
              <a:t>How Can a Hybrid Cloud Strategy </a:t>
            </a:r>
            <a:r>
              <a:rPr lang="en-US" sz="5100">
                <a:effectLst>
                  <a:outerShdw blurRad="50800" dist="50800" dir="5400000" sx="102000" sy="102000" algn="ctr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Avenir Roman"/>
              </a:rPr>
              <a:t>Benefit You?</a:t>
            </a:r>
            <a:endParaRPr lang="en-US" sz="5100" dirty="0">
              <a:effectLst>
                <a:outerShdw blurRad="50800" dist="50800" dir="5400000" sx="102000" sy="102000" algn="ctr" rotWithShape="0">
                  <a:srgbClr val="000000">
                    <a:alpha val="43137"/>
                  </a:srgbClr>
                </a:outerShdw>
              </a:effectLst>
              <a:latin typeface="+mj-lt"/>
              <a:cs typeface="Avenir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2EEC89-33B4-4E3E-B715-4BE291E3D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736" y="2887119"/>
            <a:ext cx="6630430" cy="2293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9F4CB-1466-456C-9B28-4424FC65A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277" y="2717536"/>
            <a:ext cx="9144000" cy="24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2474" y="835332"/>
            <a:ext cx="79981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Founded in 1974 - 40+ years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Headquarters - Nagoya, Japan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Publically Traded on Nikkei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 American HQ – Austin, TX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Award winning North American Tech Support</a:t>
            </a:r>
          </a:p>
          <a:p>
            <a:pPr lvl="1">
              <a:buClr>
                <a:srgbClr val="FF0000"/>
              </a:buClr>
            </a:pPr>
            <a:r>
              <a:rPr lang="en-US" sz="3200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Committed to SMB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Purpose Built Engineered Products &amp; Solutions</a:t>
            </a:r>
          </a:p>
          <a:p>
            <a:pPr lvl="1">
              <a:buClr>
                <a:srgbClr val="FF0000"/>
              </a:buClr>
            </a:pP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Storage &amp; Networking Product Strength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8" name="Picture 7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9" name="Picture 8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36" y="552090"/>
            <a:ext cx="3961874" cy="21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7758479" y="2214604"/>
            <a:ext cx="923161" cy="3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 is a Hybrid Cloud Strategy?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62EB3-1862-48B7-A08F-616746B6464F}"/>
              </a:ext>
            </a:extLst>
          </p:cNvPr>
          <p:cNvSpPr txBox="1"/>
          <p:nvPr/>
        </p:nvSpPr>
        <p:spPr>
          <a:xfrm>
            <a:off x="535113" y="712169"/>
            <a:ext cx="84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Hybrid Cloud strategies include cloud and local (terrestrial) storage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5F9C5-2387-479E-B6B7-FDD0CB5BE6D9}"/>
              </a:ext>
            </a:extLst>
          </p:cNvPr>
          <p:cNvSpPr txBox="1"/>
          <p:nvPr/>
        </p:nvSpPr>
        <p:spPr>
          <a:xfrm>
            <a:off x="1692246" y="3066166"/>
            <a:ext cx="2879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Save yourself the hassle of calling different manufacturers for drive or chassis support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8E5F5-8817-42F2-9B17-AFFA7C0ABB4A}"/>
              </a:ext>
            </a:extLst>
          </p:cNvPr>
          <p:cNvSpPr txBox="1"/>
          <p:nvPr/>
        </p:nvSpPr>
        <p:spPr>
          <a:xfrm>
            <a:off x="316590" y="3914394"/>
            <a:ext cx="8205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+mj-lt"/>
              </a:rPr>
              <a:t>End User Benefits Include: </a:t>
            </a:r>
          </a:p>
          <a:p>
            <a:pPr algn="ctr"/>
            <a:r>
              <a:rPr lang="en-US" sz="2000" dirty="0">
                <a:latin typeface="+mj-lt"/>
              </a:rPr>
              <a:t>Faster Data Access - Synchronized Data - Data Security,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Cost Savings - Faster Recovery - Increased Efficiency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D7C833-C023-442E-8111-11F0F2F819C4}"/>
              </a:ext>
            </a:extLst>
          </p:cNvPr>
          <p:cNvSpPr txBox="1"/>
          <p:nvPr/>
        </p:nvSpPr>
        <p:spPr>
          <a:xfrm>
            <a:off x="392854" y="3316904"/>
            <a:ext cx="8205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+mj-lt"/>
              </a:rPr>
              <a:t>Do you  have customers who utilize 3</a:t>
            </a:r>
            <a:r>
              <a:rPr lang="en-US" sz="2400" b="1" baseline="30000" dirty="0">
                <a:solidFill>
                  <a:srgbClr val="0070C0"/>
                </a:solidFill>
                <a:latin typeface="+mj-lt"/>
              </a:rPr>
              <a:t>rd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party public clouds?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89E21-BD9A-47E0-957E-515C7C029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085" y="1074518"/>
            <a:ext cx="6044565" cy="21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7758479" y="2214604"/>
            <a:ext cx="923161" cy="3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Benefits of Hybrid Cloud Strategy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556F3D-A63E-4BBE-AF08-88C9D58AC6E7}"/>
              </a:ext>
            </a:extLst>
          </p:cNvPr>
          <p:cNvSpPr/>
          <p:nvPr/>
        </p:nvSpPr>
        <p:spPr>
          <a:xfrm>
            <a:off x="822256" y="898292"/>
            <a:ext cx="2231547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Faster Access</a:t>
            </a:r>
          </a:p>
          <a:p>
            <a:pPr algn="ctr"/>
            <a:endParaRPr 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BAFF4-16DC-40F2-B58B-EB075AF5B28E}"/>
              </a:ext>
            </a:extLst>
          </p:cNvPr>
          <p:cNvSpPr txBox="1"/>
          <p:nvPr/>
        </p:nvSpPr>
        <p:spPr>
          <a:xfrm>
            <a:off x="822257" y="1355123"/>
            <a:ext cx="7712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Accessing files from a Dropbox/Amazon S3 /OneDrive account can take time, especially if they are large. When data is also stored locally, users will experience immediate file access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1A527D-6192-41A3-9184-08D7680C4A19}"/>
              </a:ext>
            </a:extLst>
          </p:cNvPr>
          <p:cNvSpPr/>
          <p:nvPr/>
        </p:nvSpPr>
        <p:spPr>
          <a:xfrm>
            <a:off x="822257" y="3501118"/>
            <a:ext cx="2231546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Data Security</a:t>
            </a:r>
          </a:p>
          <a:p>
            <a:pPr algn="ctr"/>
            <a:endParaRPr lang="en-US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3D435A-7EDA-4C31-AE67-11572C54EE91}"/>
              </a:ext>
            </a:extLst>
          </p:cNvPr>
          <p:cNvSpPr txBox="1"/>
          <p:nvPr/>
        </p:nvSpPr>
        <p:spPr>
          <a:xfrm>
            <a:off x="822257" y="3953203"/>
            <a:ext cx="7621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Select which data your customer wants stored in the Cloud.  Desired files are backed up to the Cloud.  Sensitive data is stored locally for greater security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1AEDEFD-4D55-425A-9066-8B93F233C1D4}"/>
              </a:ext>
            </a:extLst>
          </p:cNvPr>
          <p:cNvSpPr/>
          <p:nvPr/>
        </p:nvSpPr>
        <p:spPr>
          <a:xfrm>
            <a:off x="822256" y="2520330"/>
            <a:ext cx="2231548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Synchronized Data</a:t>
            </a:r>
          </a:p>
          <a:p>
            <a:pPr algn="ctr"/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B03EE7-112D-4B9D-A604-BA814DF972F6}"/>
              </a:ext>
            </a:extLst>
          </p:cNvPr>
          <p:cNvSpPr txBox="1"/>
          <p:nvPr/>
        </p:nvSpPr>
        <p:spPr>
          <a:xfrm>
            <a:off x="797570" y="2901080"/>
            <a:ext cx="771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Changes to locally stored data can be synced with cloud files as desired</a:t>
            </a:r>
          </a:p>
        </p:txBody>
      </p:sp>
    </p:spTree>
    <p:extLst>
      <p:ext uri="{BB962C8B-B14F-4D97-AF65-F5344CB8AC3E}">
        <p14:creationId xmlns:p14="http://schemas.microsoft.com/office/powerpoint/2010/main" val="17332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7758479" y="2214604"/>
            <a:ext cx="923161" cy="3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Why add a Hybrid Cloud?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BAFF4-16DC-40F2-B58B-EB075AF5B28E}"/>
              </a:ext>
            </a:extLst>
          </p:cNvPr>
          <p:cNvSpPr txBox="1"/>
          <p:nvPr/>
        </p:nvSpPr>
        <p:spPr>
          <a:xfrm>
            <a:off x="892112" y="1326292"/>
            <a:ext cx="750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Cumulative Cloud storage fees are not often realized upfront.  Prioritize data that is stored in the Cloud to minimize costs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F9273-FD6A-4C83-84AD-0795EFAAC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200" y="690502"/>
            <a:ext cx="1803366" cy="160982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FFFED7-F3C5-4449-BC11-80503449D3DD}"/>
              </a:ext>
            </a:extLst>
          </p:cNvPr>
          <p:cNvSpPr/>
          <p:nvPr/>
        </p:nvSpPr>
        <p:spPr>
          <a:xfrm>
            <a:off x="822257" y="898292"/>
            <a:ext cx="2294654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Save Money</a:t>
            </a:r>
          </a:p>
          <a:p>
            <a:pPr algn="ctr"/>
            <a:endParaRPr lang="en-US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9F083-C8B6-4CF8-8AA5-AAC94B605501}"/>
              </a:ext>
            </a:extLst>
          </p:cNvPr>
          <p:cNvSpPr txBox="1"/>
          <p:nvPr/>
        </p:nvSpPr>
        <p:spPr>
          <a:xfrm>
            <a:off x="898358" y="2623015"/>
            <a:ext cx="750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Local storage offers immediate file recovery.  Cloud based file recovery can be lengthy, depends on bandwidth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244F0-3D6E-4338-8A80-3F7A6B43E828}"/>
              </a:ext>
            </a:extLst>
          </p:cNvPr>
          <p:cNvSpPr/>
          <p:nvPr/>
        </p:nvSpPr>
        <p:spPr>
          <a:xfrm>
            <a:off x="822258" y="2190644"/>
            <a:ext cx="2294654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Recover Faster</a:t>
            </a:r>
          </a:p>
          <a:p>
            <a:pPr algn="ctr"/>
            <a:endParaRPr lang="en-US" sz="20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5DD8EB-A237-4339-8CB7-73714B480AD8}"/>
              </a:ext>
            </a:extLst>
          </p:cNvPr>
          <p:cNvSpPr/>
          <p:nvPr/>
        </p:nvSpPr>
        <p:spPr>
          <a:xfrm>
            <a:off x="822258" y="3599206"/>
            <a:ext cx="2294654" cy="384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Be More Efficient</a:t>
            </a:r>
          </a:p>
          <a:p>
            <a:pPr algn="ctr"/>
            <a:endParaRPr lang="en-US" sz="2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902198-5498-4427-BAB5-708A4A60EE49}"/>
              </a:ext>
            </a:extLst>
          </p:cNvPr>
          <p:cNvSpPr txBox="1"/>
          <p:nvPr/>
        </p:nvSpPr>
        <p:spPr>
          <a:xfrm>
            <a:off x="898358" y="4067176"/>
            <a:ext cx="750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Improve work hour efficiency by scheduling Cloud backups after hours preserving available bandwidth during the day </a:t>
            </a:r>
          </a:p>
        </p:txBody>
      </p:sp>
    </p:spTree>
    <p:extLst>
      <p:ext uri="{BB962C8B-B14F-4D97-AF65-F5344CB8AC3E}">
        <p14:creationId xmlns:p14="http://schemas.microsoft.com/office/powerpoint/2010/main" val="11467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7758479" y="2214604"/>
            <a:ext cx="923161" cy="3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Net Neutrality and my S3 costs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B9E5F-0E1B-40A3-8A6E-91067EF6598A}"/>
              </a:ext>
            </a:extLst>
          </p:cNvPr>
          <p:cNvSpPr txBox="1"/>
          <p:nvPr/>
        </p:nvSpPr>
        <p:spPr>
          <a:xfrm>
            <a:off x="2993927" y="773815"/>
            <a:ext cx="5393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 (Body)"/>
              </a:rPr>
              <a:t>Net Neutrality has been repealed; </a:t>
            </a:r>
          </a:p>
          <a:p>
            <a:r>
              <a:rPr lang="en-US" sz="2000" dirty="0">
                <a:latin typeface="Calibri (Body)"/>
              </a:rPr>
              <a:t>some experts expect service providers to impose new bandwidth usage guidelines, resulting in more expensive internet service and/or public cloud services like Dropbox, OneDrive &amp; Amazon S3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5A410-5411-43D1-8868-276870497541}"/>
              </a:ext>
            </a:extLst>
          </p:cNvPr>
          <p:cNvSpPr txBox="1"/>
          <p:nvPr/>
        </p:nvSpPr>
        <p:spPr>
          <a:xfrm>
            <a:off x="2912628" y="3093693"/>
            <a:ext cx="5611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Buffalo TeraStation network attached storage (NAS) products support native Dropbox, OneDrive &amp; Amazon S3 integration at no additional charge</a:t>
            </a:r>
            <a:endParaRPr lang="en-US" sz="2000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ADF4C-794E-40EE-92CA-D9B03F323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543" y="611712"/>
            <a:ext cx="1834631" cy="1803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EAA26-4101-4B9F-8CC2-51BC54C18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005" y="2571417"/>
            <a:ext cx="2017708" cy="19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23" name="Picture 22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29" name="Picture 28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New Buffalo NAS Products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2" y="1833946"/>
            <a:ext cx="2590881" cy="3009339"/>
          </a:xfrm>
          <a:prstGeom prst="rect">
            <a:avLst/>
          </a:prstGeom>
        </p:spPr>
      </p:pic>
      <p:sp>
        <p:nvSpPr>
          <p:cNvPr id="37" name="角丸四角形 27"/>
          <p:cNvSpPr>
            <a:spLocks noChangeArrowheads="1"/>
          </p:cNvSpPr>
          <p:nvPr/>
        </p:nvSpPr>
        <p:spPr bwMode="auto">
          <a:xfrm>
            <a:off x="669922" y="1078667"/>
            <a:ext cx="2272263" cy="50323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tIns="36000" bIns="0" anchor="ctr"/>
          <a:lstStyle/>
          <a:p>
            <a:pPr algn="ctr"/>
            <a:r>
              <a:rPr lang="en-US" altLang="en-US" b="1" dirty="0" err="1">
                <a:solidFill>
                  <a:srgbClr val="FFFFFF"/>
                </a:solidFill>
                <a:latin typeface="+mj-lt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TeraStation</a:t>
            </a:r>
            <a:r>
              <a:rPr lang="en-US" altLang="en-US" b="1" dirty="0">
                <a:solidFill>
                  <a:srgbClr val="FFFFFF"/>
                </a:solidFill>
                <a:latin typeface="+mj-lt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 </a:t>
            </a:r>
          </a:p>
          <a:p>
            <a:pPr algn="ctr"/>
            <a:r>
              <a:rPr lang="en-US" altLang="en-US" b="1" dirty="0">
                <a:solidFill>
                  <a:srgbClr val="FFFFFF"/>
                </a:solidFill>
                <a:latin typeface="+mj-lt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3010 series</a:t>
            </a:r>
            <a:endParaRPr lang="ja-JP" altLang="en-US" b="1" dirty="0">
              <a:solidFill>
                <a:srgbClr val="FFFFFF"/>
              </a:solidFill>
              <a:latin typeface="+mj-lt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99" y="1712617"/>
            <a:ext cx="2313145" cy="3251995"/>
          </a:xfrm>
          <a:prstGeom prst="rect">
            <a:avLst/>
          </a:prstGeom>
        </p:spPr>
      </p:pic>
      <p:sp>
        <p:nvSpPr>
          <p:cNvPr id="38" name="角丸四角形 27"/>
          <p:cNvSpPr>
            <a:spLocks noChangeArrowheads="1"/>
          </p:cNvSpPr>
          <p:nvPr/>
        </p:nvSpPr>
        <p:spPr bwMode="auto">
          <a:xfrm>
            <a:off x="5910999" y="1078667"/>
            <a:ext cx="2272263" cy="50323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tIns="36000" bIns="0" anchor="ctr"/>
          <a:lstStyle/>
          <a:p>
            <a:pPr algn="ctr"/>
            <a:r>
              <a:rPr lang="en-US" altLang="en-US" b="1" dirty="0" err="1">
                <a:solidFill>
                  <a:srgbClr val="FFFFFF"/>
                </a:solidFill>
                <a:latin typeface="+mj-lt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TeraStation</a:t>
            </a:r>
            <a:r>
              <a:rPr lang="en-US" altLang="en-US" b="1" dirty="0">
                <a:solidFill>
                  <a:srgbClr val="FFFFFF"/>
                </a:solidFill>
                <a:latin typeface="+mj-lt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 </a:t>
            </a:r>
          </a:p>
          <a:p>
            <a:pPr algn="ctr"/>
            <a:r>
              <a:rPr lang="en-US" altLang="en-US" b="1" dirty="0">
                <a:solidFill>
                  <a:srgbClr val="FFFFFF"/>
                </a:solidFill>
                <a:latin typeface="+mj-lt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5010 series</a:t>
            </a:r>
            <a:endParaRPr lang="ja-JP" altLang="en-US" b="1" dirty="0">
              <a:solidFill>
                <a:srgbClr val="FFFFFF"/>
              </a:solidFill>
              <a:latin typeface="+mj-lt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2219" y="1909424"/>
            <a:ext cx="33887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Cases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Hybrid Cloud </a:t>
            </a:r>
            <a:r>
              <a:rPr lang="en-US" sz="1200" b="1" dirty="0"/>
              <a:t> (featuring Amazon S3)</a:t>
            </a:r>
            <a:endParaRPr lang="en-US" sz="2000" b="1" dirty="0"/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Basic File Server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iSCSI Storage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Backup Target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Offsite Backup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Disaster Recovery</a:t>
            </a:r>
          </a:p>
          <a:p>
            <a:pPr marL="1257300" lvl="2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Surveillance Storage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317D8-9498-4746-9D3B-24726104D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5296" y="503742"/>
            <a:ext cx="1385573" cy="1225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82FC4B-4CA2-4093-ACBF-03C2747587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703" y="655688"/>
            <a:ext cx="622647" cy="3260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A07A4B-8DE0-4947-B780-E604D5110E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8179" y="655688"/>
            <a:ext cx="622647" cy="32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26F9C-B2D5-444E-B051-51C7CC5DDA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5389" y="591906"/>
            <a:ext cx="577654" cy="3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6895187" y="4693681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900" dirty="0">
                <a:solidFill>
                  <a:schemeClr val="bg1"/>
                </a:solidFill>
                <a:latin typeface="+mj-lt"/>
              </a:rPr>
              <a:t>Up to 60 clients</a:t>
            </a:r>
          </a:p>
          <a:p>
            <a:r>
              <a:rPr kumimoji="1" lang="en-US" sz="900" dirty="0">
                <a:solidFill>
                  <a:schemeClr val="bg1"/>
                </a:solidFill>
                <a:latin typeface="+mj-lt"/>
              </a:rPr>
              <a:t>With full access 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7" y="28611"/>
            <a:ext cx="6089688" cy="4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6" y="0"/>
            <a:ext cx="1145350" cy="5330743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18" y="-145427"/>
            <a:ext cx="898775" cy="4162450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" y="54490"/>
            <a:ext cx="2137180" cy="40105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53804" y="47264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Tech Support</a:t>
            </a:r>
          </a:p>
        </p:txBody>
      </p:sp>
      <p:sp>
        <p:nvSpPr>
          <p:cNvPr id="21" name="角丸四角形 24"/>
          <p:cNvSpPr>
            <a:spLocks noChangeArrowheads="1"/>
          </p:cNvSpPr>
          <p:nvPr/>
        </p:nvSpPr>
        <p:spPr bwMode="auto">
          <a:xfrm>
            <a:off x="2558733" y="2639097"/>
            <a:ext cx="4376682" cy="4433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/>
        </p:spPr>
        <p:txBody>
          <a:bodyPr tIns="36000" bIns="0" anchor="ctr"/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+mj-lt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24/7 North American-Based Phone Support</a:t>
            </a:r>
            <a:endParaRPr lang="en-US" altLang="en-US" b="1" dirty="0">
              <a:solidFill>
                <a:schemeClr val="bg1"/>
              </a:solidFill>
              <a:latin typeface="+mj-lt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" y="4086266"/>
            <a:ext cx="1102982" cy="932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45" y="2276260"/>
            <a:ext cx="1674391" cy="1523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B1E5D5-BB7F-43C1-9A12-073DD5807C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016" y="960827"/>
            <a:ext cx="1318699" cy="1855867"/>
          </a:xfrm>
          <a:prstGeom prst="rect">
            <a:avLst/>
          </a:prstGeom>
        </p:spPr>
      </p:pic>
      <p:sp>
        <p:nvSpPr>
          <p:cNvPr id="17" name="角丸四角形 24">
            <a:extLst>
              <a:ext uri="{FF2B5EF4-FFF2-40B4-BE49-F238E27FC236}">
                <a16:creationId xmlns:a16="http://schemas.microsoft.com/office/drawing/2014/main" id="{4F533C93-E4E6-4D6F-846B-DDADBC043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878" y="1405406"/>
            <a:ext cx="4376800" cy="40105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/>
        </p:spPr>
        <p:txBody>
          <a:bodyPr tIns="36000" bIns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Award winning </a:t>
            </a:r>
            <a:r>
              <a:rPr lang="en-US" b="1" u="sng" dirty="0">
                <a:solidFill>
                  <a:schemeClr val="bg1"/>
                </a:solidFill>
                <a:latin typeface="+mj-lt"/>
              </a:rPr>
              <a:t>US based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technical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D9BBC-4E84-4AD3-A296-CD51F2086306}"/>
              </a:ext>
            </a:extLst>
          </p:cNvPr>
          <p:cNvSpPr txBox="1"/>
          <p:nvPr/>
        </p:nvSpPr>
        <p:spPr>
          <a:xfrm>
            <a:off x="2038490" y="1796591"/>
            <a:ext cx="5594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Your customers are in award winning hands with every purchase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2BC0EF-84E9-46E3-A65A-F63999312D8E}"/>
              </a:ext>
            </a:extLst>
          </p:cNvPr>
          <p:cNvSpPr txBox="1"/>
          <p:nvPr/>
        </p:nvSpPr>
        <p:spPr>
          <a:xfrm>
            <a:off x="2754685" y="3096122"/>
            <a:ext cx="398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Easy support access for your customers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2B469D-FE73-4E40-9AE0-26ECA778E0EF}"/>
              </a:ext>
            </a:extLst>
          </p:cNvPr>
          <p:cNvSpPr txBox="1"/>
          <p:nvPr/>
        </p:nvSpPr>
        <p:spPr>
          <a:xfrm>
            <a:off x="1547830" y="4251073"/>
            <a:ext cx="7035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Find answers to common and not so common questions at our knowledge base</a:t>
            </a:r>
          </a:p>
          <a:p>
            <a:r>
              <a:rPr lang="en-US" sz="1600" b="1" i="1" dirty="0">
                <a:latin typeface="+mj-lt"/>
              </a:rPr>
              <a:t> Step by Step setup instructions for all </a:t>
            </a:r>
            <a:r>
              <a:rPr lang="en-US" sz="1600" b="1" i="1" dirty="0" err="1">
                <a:latin typeface="+mj-lt"/>
              </a:rPr>
              <a:t>TeraStation</a:t>
            </a:r>
            <a:r>
              <a:rPr lang="en-US" sz="1600" b="1" i="1" dirty="0">
                <a:latin typeface="+mj-lt"/>
              </a:rPr>
              <a:t> features</a:t>
            </a:r>
          </a:p>
          <a:p>
            <a:r>
              <a:rPr lang="en-US" sz="1600" dirty="0">
                <a:latin typeface="+mj-lt"/>
              </a:rPr>
              <a:t>                 </a:t>
            </a:r>
            <a:r>
              <a:rPr lang="en-US" sz="1600" dirty="0">
                <a:latin typeface="+mj-lt"/>
                <a:hlinkClick r:id="rId10"/>
              </a:rPr>
              <a:t>www.buffaloamericas.com/knowledge-base</a:t>
            </a: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sp>
        <p:nvSpPr>
          <p:cNvPr id="18" name="角丸四角形 24">
            <a:extLst>
              <a:ext uri="{FF2B5EF4-FFF2-40B4-BE49-F238E27FC236}">
                <a16:creationId xmlns:a16="http://schemas.microsoft.com/office/drawing/2014/main" id="{E4516AB0-6CF5-4549-810B-CF67EA2C4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761" y="3760448"/>
            <a:ext cx="4382373" cy="44262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/>
        </p:spPr>
        <p:txBody>
          <a:bodyPr tIns="36000" bIns="0" anchor="ctr"/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+mj-lt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FAQs and easy-to-understand walkthroughs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223029-F74C-4D3C-8EAD-BBBF21A516C3}"/>
              </a:ext>
            </a:extLst>
          </p:cNvPr>
          <p:cNvSpPr txBox="1"/>
          <p:nvPr/>
        </p:nvSpPr>
        <p:spPr>
          <a:xfrm>
            <a:off x="551935" y="639844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Best support will bring your customer back again</a:t>
            </a:r>
          </a:p>
        </p:txBody>
      </p:sp>
    </p:spTree>
    <p:extLst>
      <p:ext uri="{BB962C8B-B14F-4D97-AF65-F5344CB8AC3E}">
        <p14:creationId xmlns:p14="http://schemas.microsoft.com/office/powerpoint/2010/main" val="348692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73721</TotalTime>
  <Words>461</Words>
  <Application>Microsoft Office PowerPoint</Application>
  <PresentationFormat>On-screen Show (16:9)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メイリオ</vt:lpstr>
      <vt:lpstr>Arial</vt:lpstr>
      <vt:lpstr>Avenir Roman</vt:lpstr>
      <vt:lpstr>Calibri</vt:lpstr>
      <vt:lpstr>Calibri (Body)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JH&amp;A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Owens</dc:creator>
  <cp:lastModifiedBy>Matthew Penico</cp:lastModifiedBy>
  <cp:revision>277</cp:revision>
  <dcterms:created xsi:type="dcterms:W3CDTF">2017-02-15T15:12:01Z</dcterms:created>
  <dcterms:modified xsi:type="dcterms:W3CDTF">2019-02-06T22:40:52Z</dcterms:modified>
</cp:coreProperties>
</file>