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11" r:id="rId2"/>
    <p:sldId id="827" r:id="rId3"/>
    <p:sldId id="357" r:id="rId4"/>
    <p:sldId id="313" r:id="rId5"/>
    <p:sldId id="832" r:id="rId6"/>
    <p:sldId id="833" r:id="rId7"/>
    <p:sldId id="834" r:id="rId8"/>
    <p:sldId id="835" r:id="rId9"/>
    <p:sldId id="836" r:id="rId10"/>
    <p:sldId id="837" r:id="rId11"/>
    <p:sldId id="838" r:id="rId12"/>
    <p:sldId id="825" r:id="rId13"/>
    <p:sldId id="826" r:id="rId14"/>
    <p:sldId id="828" r:id="rId15"/>
    <p:sldId id="284" r:id="rId16"/>
    <p:sldId id="325" r:id="rId17"/>
    <p:sldId id="839"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hur Traub" initials="AT" lastIdx="4" clrIdx="0">
    <p:extLst>
      <p:ext uri="{19B8F6BF-5375-455C-9EA6-DF929625EA0E}">
        <p15:presenceInfo xmlns:p15="http://schemas.microsoft.com/office/powerpoint/2012/main" userId="Arthur Trau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C72B"/>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1" autoAdjust="0"/>
    <p:restoredTop sz="85018" autoAdjust="0"/>
  </p:normalViewPr>
  <p:slideViewPr>
    <p:cSldViewPr snapToGrid="0" snapToObjects="1">
      <p:cViewPr varScale="1">
        <p:scale>
          <a:sx n="75" d="100"/>
          <a:sy n="75" d="100"/>
        </p:scale>
        <p:origin x="852" y="4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423DB5-CD54-42B1-88E2-4F17E2096C35}" type="datetimeFigureOut">
              <a:rPr lang="en-US" smtClean="0"/>
              <a:t>4/17/2020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BBE7D-F581-47B3-8B2D-CC8444C00756}" type="slidenum">
              <a:rPr lang="en-US" smtClean="0"/>
              <a:t>‹#›</a:t>
            </a:fld>
            <a:endParaRPr lang="en-US" dirty="0"/>
          </a:p>
        </p:txBody>
      </p:sp>
    </p:spTree>
    <p:extLst>
      <p:ext uri="{BB962C8B-B14F-4D97-AF65-F5344CB8AC3E}">
        <p14:creationId xmlns:p14="http://schemas.microsoft.com/office/powerpoint/2010/main" val="213241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a:t>
            </a:fld>
            <a:endParaRPr lang="en-US" dirty="0"/>
          </a:p>
        </p:txBody>
      </p:sp>
    </p:spTree>
    <p:extLst>
      <p:ext uri="{BB962C8B-B14F-4D97-AF65-F5344CB8AC3E}">
        <p14:creationId xmlns:p14="http://schemas.microsoft.com/office/powerpoint/2010/main" val="985024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10</a:t>
            </a:fld>
            <a:endParaRPr lang="en-US" dirty="0"/>
          </a:p>
        </p:txBody>
      </p:sp>
    </p:spTree>
    <p:extLst>
      <p:ext uri="{BB962C8B-B14F-4D97-AF65-F5344CB8AC3E}">
        <p14:creationId xmlns:p14="http://schemas.microsoft.com/office/powerpoint/2010/main" val="395465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11</a:t>
            </a:fld>
            <a:endParaRPr lang="en-US" dirty="0"/>
          </a:p>
        </p:txBody>
      </p:sp>
    </p:spTree>
    <p:extLst>
      <p:ext uri="{BB962C8B-B14F-4D97-AF65-F5344CB8AC3E}">
        <p14:creationId xmlns:p14="http://schemas.microsoft.com/office/powerpoint/2010/main" val="226496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mn-ea"/>
                <a:cs typeface="+mn-cs"/>
              </a:rPr>
              <a:t>Endpoint data protection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Work From Home order, our critical data is dispersed and therefore exposed to exponential risks: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Hacking and Fishing Schemes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Hackers have been preying upon the fear and anxiety surrounding the COVID-19 virus to obtain access to private data and deliver ransomware.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Remote Employee Security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Remote workers must be reminded to secure and back up their sensitive data in order to prevent risks to their companies.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Sick or Stressed Employees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Stress can lead to human error, which is one of the leading causes of data loss.  Another risk is a short-staffed security team that could mean applications not being updated or security holes.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can you do now?</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at NovaBACKUP advise you to stay in touch with your customers and offer help to review their environment. </a:t>
            </a:r>
          </a:p>
          <a:p>
            <a:r>
              <a:rPr lang="en-US"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10"/>
          </p:nvPr>
        </p:nvSpPr>
        <p:spPr/>
        <p:txBody>
          <a:bodyPr/>
          <a:lstStyle/>
          <a:p>
            <a:fld id="{231B72C4-BD3C-4B7D-9E5C-D50BFFA5DFE7}" type="slidenum">
              <a:rPr lang="de-DE" smtClean="0"/>
              <a:pPr/>
              <a:t>12</a:t>
            </a:fld>
            <a:endParaRPr lang="de-DE" dirty="0"/>
          </a:p>
        </p:txBody>
      </p:sp>
    </p:spTree>
    <p:extLst>
      <p:ext uri="{BB962C8B-B14F-4D97-AF65-F5344CB8AC3E}">
        <p14:creationId xmlns:p14="http://schemas.microsoft.com/office/powerpoint/2010/main" val="3044472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Secure your customers’ data remotely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Perform remote backups with NovaBACKUP Cloud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Backing up critical data both locally and in the cloud is the best way to defend individuals and businesses against ransomware and disasters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Monitor with our Central Management Console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 an eye on one or thousands of backup jobs from a single web-based interface, accessible from anywhere.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Follow the 3-2-1 rule – Simple and Dependable!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Have 3 copies of your data</a:t>
            </a:r>
          </a:p>
          <a:p>
            <a:r>
              <a:rPr lang="en-US" sz="1200" kern="1200" dirty="0">
                <a:solidFill>
                  <a:schemeClr val="tx1"/>
                </a:solidFill>
                <a:effectLst/>
                <a:latin typeface="+mn-lt"/>
                <a:ea typeface="+mn-ea"/>
                <a:cs typeface="+mn-cs"/>
              </a:rPr>
              <a:t>Stored on 2 different types of media</a:t>
            </a:r>
          </a:p>
          <a:p>
            <a:r>
              <a:rPr lang="en-US" sz="1200" kern="1200" dirty="0">
                <a:solidFill>
                  <a:schemeClr val="tx1"/>
                </a:solidFill>
                <a:effectLst/>
                <a:latin typeface="+mn-lt"/>
                <a:ea typeface="+mn-ea"/>
                <a:cs typeface="+mn-cs"/>
              </a:rPr>
              <a:t>With 1 kept off-site (for example in the cloud)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B713C2A-6D77-415F-84EB-59D4FD2911FB}" type="slidenum">
              <a:rPr lang="en-US" smtClean="0"/>
              <a:t>13</a:t>
            </a:fld>
            <a:endParaRPr lang="en-US"/>
          </a:p>
        </p:txBody>
      </p:sp>
    </p:spTree>
    <p:extLst>
      <p:ext uri="{BB962C8B-B14F-4D97-AF65-F5344CB8AC3E}">
        <p14:creationId xmlns:p14="http://schemas.microsoft.com/office/powerpoint/2010/main" val="1677779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Add storage to your current NBK license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Sign up as an MSP with NovaBACKUP hosted, no license fees.  $.10/GB min $160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Host the cloud yourself for Free through the end of Q2, and then pay $.04/GB min $160</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B713C2A-6D77-415F-84EB-59D4FD2911FB}" type="slidenum">
              <a:rPr lang="en-US" smtClean="0"/>
              <a:t>14</a:t>
            </a:fld>
            <a:endParaRPr lang="en-US"/>
          </a:p>
        </p:txBody>
      </p:sp>
    </p:spTree>
    <p:extLst>
      <p:ext uri="{BB962C8B-B14F-4D97-AF65-F5344CB8AC3E}">
        <p14:creationId xmlns:p14="http://schemas.microsoft.com/office/powerpoint/2010/main" val="1127507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15</a:t>
            </a:fld>
            <a:endParaRPr lang="en-US" dirty="0"/>
          </a:p>
        </p:txBody>
      </p:sp>
    </p:spTree>
    <p:extLst>
      <p:ext uri="{BB962C8B-B14F-4D97-AF65-F5344CB8AC3E}">
        <p14:creationId xmlns:p14="http://schemas.microsoft.com/office/powerpoint/2010/main" val="73859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16</a:t>
            </a:fld>
            <a:endParaRPr lang="en-US" dirty="0"/>
          </a:p>
        </p:txBody>
      </p:sp>
    </p:spTree>
    <p:extLst>
      <p:ext uri="{BB962C8B-B14F-4D97-AF65-F5344CB8AC3E}">
        <p14:creationId xmlns:p14="http://schemas.microsoft.com/office/powerpoint/2010/main" val="1499549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17</a:t>
            </a:fld>
            <a:endParaRPr lang="en-US"/>
          </a:p>
        </p:txBody>
      </p:sp>
    </p:spTree>
    <p:extLst>
      <p:ext uri="{BB962C8B-B14F-4D97-AF65-F5344CB8AC3E}">
        <p14:creationId xmlns:p14="http://schemas.microsoft.com/office/powerpoint/2010/main" val="271252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2</a:t>
            </a:fld>
            <a:endParaRPr lang="en-US"/>
          </a:p>
        </p:txBody>
      </p:sp>
    </p:spTree>
    <p:extLst>
      <p:ext uri="{BB962C8B-B14F-4D97-AF65-F5344CB8AC3E}">
        <p14:creationId xmlns:p14="http://schemas.microsoft.com/office/powerpoint/2010/main" val="403405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3</a:t>
            </a:fld>
            <a:endParaRPr lang="en-US" dirty="0"/>
          </a:p>
        </p:txBody>
      </p:sp>
    </p:spTree>
    <p:extLst>
      <p:ext uri="{BB962C8B-B14F-4D97-AF65-F5344CB8AC3E}">
        <p14:creationId xmlns:p14="http://schemas.microsoft.com/office/powerpoint/2010/main" val="364155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4</a:t>
            </a:fld>
            <a:endParaRPr lang="en-US" dirty="0"/>
          </a:p>
        </p:txBody>
      </p:sp>
    </p:spTree>
    <p:extLst>
      <p:ext uri="{BB962C8B-B14F-4D97-AF65-F5344CB8AC3E}">
        <p14:creationId xmlns:p14="http://schemas.microsoft.com/office/powerpoint/2010/main" val="73859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5</a:t>
            </a:fld>
            <a:endParaRPr lang="en-US" dirty="0"/>
          </a:p>
        </p:txBody>
      </p:sp>
    </p:spTree>
    <p:extLst>
      <p:ext uri="{BB962C8B-B14F-4D97-AF65-F5344CB8AC3E}">
        <p14:creationId xmlns:p14="http://schemas.microsoft.com/office/powerpoint/2010/main" val="1401847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6</a:t>
            </a:fld>
            <a:endParaRPr lang="en-US" dirty="0"/>
          </a:p>
        </p:txBody>
      </p:sp>
    </p:spTree>
    <p:extLst>
      <p:ext uri="{BB962C8B-B14F-4D97-AF65-F5344CB8AC3E}">
        <p14:creationId xmlns:p14="http://schemas.microsoft.com/office/powerpoint/2010/main" val="410397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7</a:t>
            </a:fld>
            <a:endParaRPr lang="en-US" dirty="0"/>
          </a:p>
        </p:txBody>
      </p:sp>
    </p:spTree>
    <p:extLst>
      <p:ext uri="{BB962C8B-B14F-4D97-AF65-F5344CB8AC3E}">
        <p14:creationId xmlns:p14="http://schemas.microsoft.com/office/powerpoint/2010/main" val="257252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8</a:t>
            </a:fld>
            <a:endParaRPr lang="en-US" dirty="0"/>
          </a:p>
        </p:txBody>
      </p:sp>
    </p:spTree>
    <p:extLst>
      <p:ext uri="{BB962C8B-B14F-4D97-AF65-F5344CB8AC3E}">
        <p14:creationId xmlns:p14="http://schemas.microsoft.com/office/powerpoint/2010/main" val="37182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9</a:t>
            </a:fld>
            <a:endParaRPr lang="en-US" dirty="0"/>
          </a:p>
        </p:txBody>
      </p:sp>
    </p:spTree>
    <p:extLst>
      <p:ext uri="{BB962C8B-B14F-4D97-AF65-F5344CB8AC3E}">
        <p14:creationId xmlns:p14="http://schemas.microsoft.com/office/powerpoint/2010/main" val="153739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54343944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341891359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53206972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901712"/>
            <a:ext cx="7886700" cy="457686"/>
          </a:xfrm>
        </p:spPr>
        <p:txBody>
          <a:bodyPr/>
          <a:lstStyle/>
          <a:p>
            <a:r>
              <a:rPr lang="de-DE" dirty="0"/>
              <a:t>Titelmasterformat durch Klicken bearbeiten</a:t>
            </a:r>
          </a:p>
        </p:txBody>
      </p:sp>
      <p:sp>
        <p:nvSpPr>
          <p:cNvPr id="3" name="Inhaltsplatzhalter 2"/>
          <p:cNvSpPr>
            <a:spLocks noGrp="1"/>
          </p:cNvSpPr>
          <p:nvPr>
            <p:ph sz="half" idx="1"/>
          </p:nvPr>
        </p:nvSpPr>
        <p:spPr>
          <a:xfrm>
            <a:off x="628650" y="1468041"/>
            <a:ext cx="3886200" cy="316468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29150" y="1468040"/>
            <a:ext cx="3886200" cy="316468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a:xfrm>
            <a:off x="3028950" y="4767263"/>
            <a:ext cx="3086100" cy="113135"/>
          </a:xfrm>
        </p:spPr>
        <p:txBody>
          <a:bodyPr/>
          <a:lstStyle/>
          <a:p>
            <a:endParaRPr lang="de-DE" dirty="0"/>
          </a:p>
        </p:txBody>
      </p:sp>
      <p:sp>
        <p:nvSpPr>
          <p:cNvPr id="10" name="Datumsplatzhalter 3"/>
          <p:cNvSpPr txBox="1">
            <a:spLocks/>
          </p:cNvSpPr>
          <p:nvPr userDrawn="1"/>
        </p:nvSpPr>
        <p:spPr>
          <a:xfrm>
            <a:off x="628650" y="4767263"/>
            <a:ext cx="2057400" cy="113135"/>
          </a:xfrm>
          <a:prstGeom prst="rect">
            <a:avLst/>
          </a:prstGeom>
        </p:spPr>
        <p:txBody>
          <a:bodyPr vert="horz" lIns="68580" tIns="34290" rIns="68580" bIns="3429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C3313E-0E30-4F5D-87B5-2FC735C2DDA0}" type="datetimeFigureOut">
              <a:rPr lang="de-DE" sz="900" smtClean="0"/>
              <a:pPr/>
              <a:t>17.04.2020</a:t>
            </a:fld>
            <a:endParaRPr lang="de-DE" sz="900" dirty="0"/>
          </a:p>
        </p:txBody>
      </p:sp>
      <p:sp>
        <p:nvSpPr>
          <p:cNvPr id="11" name="Foliennummernplatzhalter 5"/>
          <p:cNvSpPr txBox="1">
            <a:spLocks/>
          </p:cNvSpPr>
          <p:nvPr userDrawn="1"/>
        </p:nvSpPr>
        <p:spPr>
          <a:xfrm>
            <a:off x="6457950" y="4767263"/>
            <a:ext cx="2057400" cy="113135"/>
          </a:xfrm>
          <a:prstGeom prst="rect">
            <a:avLst/>
          </a:prstGeom>
        </p:spPr>
        <p:txBody>
          <a:bodyPr vert="horz" lIns="68580" tIns="34290" rIns="68580" bIns="3429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D7A2E-F9CF-4FB2-8DDF-FA46C68CAE27}" type="slidenum">
              <a:rPr lang="de-DE" sz="900" smtClean="0"/>
              <a:pPr/>
              <a:t>‹#›</a:t>
            </a:fld>
            <a:endParaRPr lang="de-DE" sz="900" dirty="0"/>
          </a:p>
        </p:txBody>
      </p:sp>
      <p:sp>
        <p:nvSpPr>
          <p:cNvPr id="14" name="Rechteck 13"/>
          <p:cNvSpPr/>
          <p:nvPr userDrawn="1"/>
        </p:nvSpPr>
        <p:spPr>
          <a:xfrm>
            <a:off x="0" y="4989040"/>
            <a:ext cx="9144000" cy="154460"/>
          </a:xfrm>
          <a:prstGeom prst="rect">
            <a:avLst/>
          </a:prstGeom>
          <a:solidFill>
            <a:srgbClr val="27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15624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70473964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42687832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400295297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93344453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31297724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83363067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33059716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28DF44-86B4-9B47-A2C6-ADFBD23414AE}" type="datetimeFigureOut">
              <a:rPr lang="en-US" smtClean="0"/>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32932178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028DF44-86B4-9B47-A2C6-ADFBD23414AE}" type="datetimeFigureOut">
              <a:rPr lang="en-US" smtClean="0"/>
              <a:t>4/17/2020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7D4C94-138C-1A43-BFEC-1B21D7836D46}" type="slidenum">
              <a:rPr lang="en-US" smtClean="0"/>
              <a:t>‹#›</a:t>
            </a:fld>
            <a:endParaRPr lang="en-US" dirty="0"/>
          </a:p>
        </p:txBody>
      </p:sp>
    </p:spTree>
    <p:extLst>
      <p:ext uri="{BB962C8B-B14F-4D97-AF65-F5344CB8AC3E}">
        <p14:creationId xmlns:p14="http://schemas.microsoft.com/office/powerpoint/2010/main" val="2206273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mailto:adam.stuflick@novastor.co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hyperlink" Target="http://www.buffaloamericas.com/knowledge-base" TargetMode="External"/><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9.jpg"/><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Mark.Green@BuffaloAmericas.com" TargetMode="External"/><Relationship Id="rId11" Type="http://schemas.openxmlformats.org/officeDocument/2006/relationships/hyperlink" Target="mailto:Adam.Stuflick@BuffaloAmericas.com" TargetMode="External"/><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4.png"/><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6000"/>
            <a:lum/>
          </a:blip>
          <a:srcRect/>
          <a:stretch>
            <a:fillRect t="-12000" b="-4000"/>
          </a:stretch>
        </a:blipFill>
        <a:effectLst/>
      </p:bgPr>
    </p:bg>
    <p:spTree>
      <p:nvGrpSpPr>
        <p:cNvPr id="1" name=""/>
        <p:cNvGrpSpPr/>
        <p:nvPr/>
      </p:nvGrpSpPr>
      <p:grpSpPr>
        <a:xfrm>
          <a:off x="0" y="0"/>
          <a:ext cx="0" cy="0"/>
          <a:chOff x="0" y="0"/>
          <a:chExt cx="0" cy="0"/>
        </a:xfrm>
      </p:grpSpPr>
      <p:sp>
        <p:nvSpPr>
          <p:cNvPr id="10" name="Rectangle 9"/>
          <p:cNvSpPr/>
          <p:nvPr/>
        </p:nvSpPr>
        <p:spPr>
          <a:xfrm>
            <a:off x="-11277" y="1938664"/>
            <a:ext cx="9144000" cy="1015663"/>
          </a:xfrm>
          <a:prstGeom prst="rect">
            <a:avLst/>
          </a:prstGeom>
          <a:effectLst>
            <a:outerShdw blurRad="50800" dist="38100" dir="2700000" algn="tl" rotWithShape="0">
              <a:prstClr val="black">
                <a:alpha val="40000"/>
              </a:prstClr>
            </a:outerShdw>
          </a:effectLst>
        </p:spPr>
        <p:txBody>
          <a:bodyPr wrap="square">
            <a:spAutoFit/>
          </a:bodyPr>
          <a:lstStyle/>
          <a:p>
            <a:pPr lvl="0" algn="ctr">
              <a:spcAft>
                <a:spcPts val="1200"/>
              </a:spcAft>
            </a:pPr>
            <a:endParaRPr lang="en-US" sz="6000" dirty="0">
              <a:solidFill>
                <a:srgbClr val="595959"/>
              </a:solidFill>
              <a:latin typeface="+mj-lt"/>
              <a:cs typeface="Avenir Roman"/>
            </a:endParaRPr>
          </a:p>
        </p:txBody>
      </p:sp>
      <p:sp>
        <p:nvSpPr>
          <p:cNvPr id="2" name="Rectangle 1">
            <a:extLst>
              <a:ext uri="{FF2B5EF4-FFF2-40B4-BE49-F238E27FC236}">
                <a16:creationId xmlns:a16="http://schemas.microsoft.com/office/drawing/2014/main" id="{6BD7265A-F545-4A47-A258-165AC66C148D}"/>
              </a:ext>
            </a:extLst>
          </p:cNvPr>
          <p:cNvSpPr/>
          <p:nvPr/>
        </p:nvSpPr>
        <p:spPr>
          <a:xfrm>
            <a:off x="0" y="1890755"/>
            <a:ext cx="9209903" cy="143196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p:cNvSpPr/>
          <p:nvPr/>
        </p:nvSpPr>
        <p:spPr>
          <a:xfrm>
            <a:off x="-11277" y="2415714"/>
            <a:ext cx="9144000" cy="1661993"/>
          </a:xfrm>
          <a:prstGeom prst="rect">
            <a:avLst/>
          </a:prstGeom>
          <a:effectLst>
            <a:outerShdw blurRad="50800" dist="38100" dir="2700000" algn="tl" rotWithShape="0">
              <a:prstClr val="black">
                <a:alpha val="40000"/>
              </a:prstClr>
            </a:outerShdw>
          </a:effectLst>
        </p:spPr>
        <p:txBody>
          <a:bodyPr wrap="square">
            <a:spAutoFit/>
          </a:bodyPr>
          <a:lstStyle/>
          <a:p>
            <a:pPr lvl="0" algn="ctr">
              <a:spcAft>
                <a:spcPts val="1200"/>
              </a:spcAft>
            </a:pPr>
            <a:r>
              <a:rPr lang="en-US" sz="5100" dirty="0">
                <a:effectLst>
                  <a:outerShdw blurRad="50800" dist="50800" dir="5400000" sx="102000" sy="102000" algn="ctr" rotWithShape="0">
                    <a:srgbClr val="000000">
                      <a:alpha val="43137"/>
                    </a:srgbClr>
                  </a:outerShdw>
                </a:effectLst>
                <a:latin typeface="+mj-lt"/>
                <a:cs typeface="Avenir Roman"/>
              </a:rPr>
              <a:t>How Can a Hybrid Cloud Strategy Benefit Your Customer?</a:t>
            </a:r>
          </a:p>
        </p:txBody>
      </p:sp>
      <p:sp>
        <p:nvSpPr>
          <p:cNvPr id="3" name="Rectangle 2">
            <a:extLst>
              <a:ext uri="{FF2B5EF4-FFF2-40B4-BE49-F238E27FC236}">
                <a16:creationId xmlns:a16="http://schemas.microsoft.com/office/drawing/2014/main" id="{B1D8012E-013D-4E78-A424-FF5A4CBEF6C4}"/>
              </a:ext>
            </a:extLst>
          </p:cNvPr>
          <p:cNvSpPr/>
          <p:nvPr/>
        </p:nvSpPr>
        <p:spPr>
          <a:xfrm>
            <a:off x="-88457" y="329784"/>
            <a:ext cx="9221180" cy="502170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B86E077-DDB0-4DC9-ACAE-7A39F36540CE}"/>
              </a:ext>
            </a:extLst>
          </p:cNvPr>
          <p:cNvSpPr/>
          <p:nvPr/>
        </p:nvSpPr>
        <p:spPr>
          <a:xfrm>
            <a:off x="-517585" y="1232878"/>
            <a:ext cx="10092906" cy="12715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98ED6DF-CFF0-4BDF-9B0E-A40E23E88921}"/>
              </a:ext>
            </a:extLst>
          </p:cNvPr>
          <p:cNvSpPr/>
          <p:nvPr/>
        </p:nvSpPr>
        <p:spPr>
          <a:xfrm>
            <a:off x="-77180" y="1161311"/>
            <a:ext cx="9221180" cy="1354217"/>
          </a:xfrm>
          <a:prstGeom prst="rect">
            <a:avLst/>
          </a:prstGeom>
          <a:effectLst>
            <a:outerShdw blurRad="50800" dist="38100" dir="2700000" algn="tl" rotWithShape="0">
              <a:prstClr val="black">
                <a:alpha val="40000"/>
              </a:prstClr>
            </a:outerShdw>
          </a:effectLst>
        </p:spPr>
        <p:txBody>
          <a:bodyPr wrap="square">
            <a:spAutoFit/>
          </a:bodyPr>
          <a:lstStyle/>
          <a:p>
            <a:pPr lvl="0" algn="ctr">
              <a:spcAft>
                <a:spcPts val="1200"/>
              </a:spcAft>
            </a:pPr>
            <a:r>
              <a:rPr lang="en-US" sz="4000" dirty="0">
                <a:solidFill>
                  <a:schemeClr val="bg1"/>
                </a:solidFill>
                <a:effectLst>
                  <a:outerShdw blurRad="50800" dist="50800" dir="5400000" sx="102000" sy="102000" algn="ctr" rotWithShape="0">
                    <a:srgbClr val="000000">
                      <a:alpha val="43137"/>
                    </a:srgbClr>
                  </a:outerShdw>
                </a:effectLst>
                <a:latin typeface="+mj-lt"/>
                <a:cs typeface="Avenir Roman"/>
              </a:rPr>
              <a:t>Data Management - Working Remote</a:t>
            </a:r>
          </a:p>
          <a:p>
            <a:pPr lvl="0" algn="ctr">
              <a:spcAft>
                <a:spcPts val="1200"/>
              </a:spcAft>
            </a:pPr>
            <a:r>
              <a:rPr lang="en-US" sz="3200" dirty="0">
                <a:solidFill>
                  <a:schemeClr val="bg1"/>
                </a:solidFill>
                <a:effectLst>
                  <a:outerShdw blurRad="50800" dist="50800" dir="5400000" sx="102000" sy="102000" algn="ctr" rotWithShape="0">
                    <a:srgbClr val="000000">
                      <a:alpha val="43137"/>
                    </a:srgbClr>
                  </a:outerShdw>
                </a:effectLst>
                <a:cs typeface="Avenir Roman"/>
              </a:rPr>
              <a:t>Why is data backup &amp; security a factor</a:t>
            </a:r>
          </a:p>
        </p:txBody>
      </p:sp>
      <p:pic>
        <p:nvPicPr>
          <p:cNvPr id="6" name="Picture 5" descr="buffalo head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51" y="-404477"/>
            <a:ext cx="9604167" cy="1652924"/>
          </a:xfrm>
          <a:prstGeom prst="rect">
            <a:avLst/>
          </a:prstGeom>
        </p:spPr>
      </p:pic>
      <p:pic>
        <p:nvPicPr>
          <p:cNvPr id="8" name="Picture 7" descr="A person standing in front of a computer&#10;&#10;Description automatically generated">
            <a:extLst>
              <a:ext uri="{FF2B5EF4-FFF2-40B4-BE49-F238E27FC236}">
                <a16:creationId xmlns:a16="http://schemas.microsoft.com/office/drawing/2014/main" id="{43352B0E-8AD4-437D-BB05-F3C2867E805D}"/>
              </a:ext>
            </a:extLst>
          </p:cNvPr>
          <p:cNvPicPr>
            <a:picLocks noChangeAspect="1"/>
          </p:cNvPicPr>
          <p:nvPr/>
        </p:nvPicPr>
        <p:blipFill>
          <a:blip r:embed="rId5"/>
          <a:stretch>
            <a:fillRect/>
          </a:stretch>
        </p:blipFill>
        <p:spPr>
          <a:xfrm>
            <a:off x="2345266" y="2519645"/>
            <a:ext cx="4224867" cy="2816578"/>
          </a:xfrm>
          <a:prstGeom prst="rect">
            <a:avLst/>
          </a:prstGeom>
        </p:spPr>
      </p:pic>
    </p:spTree>
    <p:extLst>
      <p:ext uri="{BB962C8B-B14F-4D97-AF65-F5344CB8AC3E}">
        <p14:creationId xmlns:p14="http://schemas.microsoft.com/office/powerpoint/2010/main" val="23149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6" name="Picture 15" descr="Buffalo r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cs typeface="Arial" panose="020B0604020202020204" pitchFamily="34" charset="0"/>
              </a:rPr>
              <a:t>The Best Option - NAS</a:t>
            </a:r>
          </a:p>
        </p:txBody>
      </p:sp>
      <p:sp>
        <p:nvSpPr>
          <p:cNvPr id="17" name="TextBox 16">
            <a:extLst>
              <a:ext uri="{FF2B5EF4-FFF2-40B4-BE49-F238E27FC236}">
                <a16:creationId xmlns:a16="http://schemas.microsoft.com/office/drawing/2014/main" id="{36103C33-598F-4753-8EBA-85FFB3D07827}"/>
              </a:ext>
            </a:extLst>
          </p:cNvPr>
          <p:cNvSpPr txBox="1"/>
          <p:nvPr/>
        </p:nvSpPr>
        <p:spPr>
          <a:xfrm>
            <a:off x="694267" y="602900"/>
            <a:ext cx="8217404" cy="2308324"/>
          </a:xfrm>
          <a:prstGeom prst="rect">
            <a:avLst/>
          </a:prstGeom>
          <a:noFill/>
        </p:spPr>
        <p:txBody>
          <a:bodyPr wrap="square" rtlCol="0">
            <a:spAutoFit/>
          </a:bodyPr>
          <a:lstStyle/>
          <a:p>
            <a:r>
              <a:rPr lang="en-US" dirty="0"/>
              <a:t>Buffalo </a:t>
            </a:r>
            <a:r>
              <a:rPr lang="en-US" dirty="0" err="1"/>
              <a:t>TeraStation</a:t>
            </a:r>
            <a:r>
              <a:rPr lang="en-US" dirty="0"/>
              <a:t> devices are available with up to 48TB of usable space in our desktop devices and can handle all of your remote users backup needs. They include ten licenses of </a:t>
            </a:r>
            <a:r>
              <a:rPr lang="en-US" dirty="0" err="1"/>
              <a:t>Novastor</a:t>
            </a:r>
            <a:r>
              <a:rPr lang="en-US" dirty="0"/>
              <a:t> </a:t>
            </a:r>
            <a:r>
              <a:rPr lang="en-US" dirty="0" err="1"/>
              <a:t>NovaBackup</a:t>
            </a:r>
            <a:r>
              <a:rPr lang="en-US" dirty="0"/>
              <a:t> desktop in addition to one license of </a:t>
            </a:r>
            <a:r>
              <a:rPr lang="en-US" dirty="0" err="1"/>
              <a:t>NovaBackup</a:t>
            </a:r>
            <a:r>
              <a:rPr lang="en-US" dirty="0"/>
              <a:t> for servers.</a:t>
            </a:r>
          </a:p>
          <a:p>
            <a:endParaRPr lang="en-US" dirty="0"/>
          </a:p>
          <a:p>
            <a:r>
              <a:rPr lang="en-US" dirty="0"/>
              <a:t>All desktop </a:t>
            </a:r>
            <a:r>
              <a:rPr lang="en-US" dirty="0" err="1"/>
              <a:t>TeraStations</a:t>
            </a:r>
            <a:r>
              <a:rPr lang="en-US" dirty="0"/>
              <a:t> include high quality NAS class hard drives, AES256 encryption, and can be remotely managed using the Buffalo Remote Management Service so that your admins will always know if there is a problem.</a:t>
            </a:r>
          </a:p>
        </p:txBody>
      </p:sp>
      <p:pic>
        <p:nvPicPr>
          <p:cNvPr id="15" name="Picture 14" descr="top left corner-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6" name="Picture 5" descr="A person sitting at a table using a computer&#10;&#10;Description automatically generated">
            <a:extLst>
              <a:ext uri="{FF2B5EF4-FFF2-40B4-BE49-F238E27FC236}">
                <a16:creationId xmlns:a16="http://schemas.microsoft.com/office/drawing/2014/main" id="{DB4533DE-C31E-4648-9EC4-E93C3E7D206A}"/>
              </a:ext>
            </a:extLst>
          </p:cNvPr>
          <p:cNvPicPr>
            <a:picLocks noChangeAspect="1"/>
          </p:cNvPicPr>
          <p:nvPr/>
        </p:nvPicPr>
        <p:blipFill>
          <a:blip r:embed="rId7"/>
          <a:stretch>
            <a:fillRect/>
          </a:stretch>
        </p:blipFill>
        <p:spPr>
          <a:xfrm>
            <a:off x="4607962" y="2825897"/>
            <a:ext cx="3630339" cy="2342315"/>
          </a:xfrm>
          <a:prstGeom prst="rect">
            <a:avLst/>
          </a:prstGeom>
        </p:spPr>
      </p:pic>
    </p:spTree>
    <p:extLst>
      <p:ext uri="{BB962C8B-B14F-4D97-AF65-F5344CB8AC3E}">
        <p14:creationId xmlns:p14="http://schemas.microsoft.com/office/powerpoint/2010/main" val="9478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6" name="Picture 15" descr="Buffalo r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cs typeface="Arial" panose="020B0604020202020204" pitchFamily="34" charset="0"/>
              </a:rPr>
              <a:t>Hybrid Cloud - NAS</a:t>
            </a:r>
          </a:p>
        </p:txBody>
      </p:sp>
      <p:sp>
        <p:nvSpPr>
          <p:cNvPr id="17" name="TextBox 16">
            <a:extLst>
              <a:ext uri="{FF2B5EF4-FFF2-40B4-BE49-F238E27FC236}">
                <a16:creationId xmlns:a16="http://schemas.microsoft.com/office/drawing/2014/main" id="{36103C33-598F-4753-8EBA-85FFB3D07827}"/>
              </a:ext>
            </a:extLst>
          </p:cNvPr>
          <p:cNvSpPr txBox="1"/>
          <p:nvPr/>
        </p:nvSpPr>
        <p:spPr>
          <a:xfrm>
            <a:off x="694267" y="632690"/>
            <a:ext cx="8217404" cy="1200329"/>
          </a:xfrm>
          <a:prstGeom prst="rect">
            <a:avLst/>
          </a:prstGeom>
          <a:noFill/>
        </p:spPr>
        <p:txBody>
          <a:bodyPr wrap="square" rtlCol="0">
            <a:spAutoFit/>
          </a:bodyPr>
          <a:lstStyle/>
          <a:p>
            <a:pPr marL="285750" indent="-285750">
              <a:buClr>
                <a:srgbClr val="FF0000"/>
              </a:buClr>
              <a:buFont typeface="Wingdings" panose="05000000000000000000" pitchFamily="2" charset="2"/>
              <a:buChar char="§"/>
            </a:pPr>
            <a:r>
              <a:rPr lang="en-US" dirty="0"/>
              <a:t>Get more centralization of user backups</a:t>
            </a:r>
          </a:p>
          <a:p>
            <a:pPr marL="285750" indent="-285750">
              <a:buClr>
                <a:srgbClr val="FF0000"/>
              </a:buClr>
              <a:buFont typeface="Wingdings" panose="05000000000000000000" pitchFamily="2" charset="2"/>
              <a:buChar char="§"/>
            </a:pPr>
            <a:r>
              <a:rPr lang="en-US" dirty="0"/>
              <a:t>Leverage existing cloud resources</a:t>
            </a:r>
          </a:p>
          <a:p>
            <a:pPr marL="342900" indent="-342900">
              <a:buClr>
                <a:srgbClr val="FF0000"/>
              </a:buClr>
              <a:buFont typeface="Wingdings" panose="05000000000000000000" pitchFamily="2" charset="2"/>
              <a:buChar char="§"/>
            </a:pPr>
            <a:r>
              <a:rPr lang="en-US" dirty="0"/>
              <a:t>Fast access to your data</a:t>
            </a:r>
          </a:p>
          <a:p>
            <a:pPr marL="285750" indent="-285750">
              <a:buClr>
                <a:srgbClr val="FF0000"/>
              </a:buClr>
              <a:buFont typeface="Wingdings" panose="05000000000000000000" pitchFamily="2" charset="2"/>
              <a:buChar char="§"/>
            </a:pPr>
            <a:r>
              <a:rPr lang="en-US" dirty="0"/>
              <a:t>Easy to integrate</a:t>
            </a:r>
          </a:p>
        </p:txBody>
      </p:sp>
      <p:pic>
        <p:nvPicPr>
          <p:cNvPr id="15" name="Picture 14" descr="top left corner-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3" name="Picture 2" descr="A close up of a logo&#10;&#10;Description automatically generated">
            <a:extLst>
              <a:ext uri="{FF2B5EF4-FFF2-40B4-BE49-F238E27FC236}">
                <a16:creationId xmlns:a16="http://schemas.microsoft.com/office/drawing/2014/main" id="{B0D7F752-5274-485C-86EB-60FF36082C44}"/>
              </a:ext>
            </a:extLst>
          </p:cNvPr>
          <p:cNvPicPr>
            <a:picLocks noChangeAspect="1"/>
          </p:cNvPicPr>
          <p:nvPr/>
        </p:nvPicPr>
        <p:blipFill>
          <a:blip r:embed="rId7"/>
          <a:stretch>
            <a:fillRect/>
          </a:stretch>
        </p:blipFill>
        <p:spPr>
          <a:xfrm>
            <a:off x="1546052" y="1933624"/>
            <a:ext cx="5791199" cy="3031095"/>
          </a:xfrm>
          <a:prstGeom prst="rect">
            <a:avLst/>
          </a:prstGeom>
        </p:spPr>
      </p:pic>
    </p:spTree>
    <p:extLst>
      <p:ext uri="{BB962C8B-B14F-4D97-AF65-F5344CB8AC3E}">
        <p14:creationId xmlns:p14="http://schemas.microsoft.com/office/powerpoint/2010/main" val="208485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6186-EFDE-4F19-AB00-E55826E793AB}"/>
              </a:ext>
            </a:extLst>
          </p:cNvPr>
          <p:cNvSpPr>
            <a:spLocks noGrp="1"/>
          </p:cNvSpPr>
          <p:nvPr>
            <p:ph type="title"/>
          </p:nvPr>
        </p:nvSpPr>
        <p:spPr/>
        <p:txBody>
          <a:bodyPr>
            <a:normAutofit fontScale="90000"/>
          </a:bodyPr>
          <a:lstStyle/>
          <a:p>
            <a:r>
              <a:rPr lang="en-US" b="1" dirty="0"/>
              <a:t>Endpoint data protection </a:t>
            </a:r>
            <a:br>
              <a:rPr lang="en-US" dirty="0"/>
            </a:br>
            <a:endParaRPr lang="en-US" dirty="0"/>
          </a:p>
        </p:txBody>
      </p:sp>
      <p:sp>
        <p:nvSpPr>
          <p:cNvPr id="3" name="Content Placeholder 2">
            <a:extLst>
              <a:ext uri="{FF2B5EF4-FFF2-40B4-BE49-F238E27FC236}">
                <a16:creationId xmlns:a16="http://schemas.microsoft.com/office/drawing/2014/main" id="{7C90F466-12D9-4701-9692-B1F9D9ED4B8B}"/>
              </a:ext>
            </a:extLst>
          </p:cNvPr>
          <p:cNvSpPr>
            <a:spLocks noGrp="1"/>
          </p:cNvSpPr>
          <p:nvPr>
            <p:ph sz="half" idx="1"/>
          </p:nvPr>
        </p:nvSpPr>
        <p:spPr>
          <a:xfrm>
            <a:off x="487371" y="1585662"/>
            <a:ext cx="4399422" cy="1972176"/>
          </a:xfrm>
        </p:spPr>
        <p:txBody>
          <a:bodyPr>
            <a:normAutofit/>
          </a:bodyPr>
          <a:lstStyle/>
          <a:p>
            <a:r>
              <a:rPr lang="en-US" sz="2400" dirty="0"/>
              <a:t>Hacking and Phishing Schemes</a:t>
            </a:r>
          </a:p>
          <a:p>
            <a:r>
              <a:rPr lang="en-US" sz="2400" dirty="0"/>
              <a:t>Remote Employee Security </a:t>
            </a:r>
          </a:p>
          <a:p>
            <a:r>
              <a:rPr lang="en-US" sz="2400" dirty="0"/>
              <a:t>Sick or Stressed Employees</a:t>
            </a:r>
          </a:p>
          <a:p>
            <a:endParaRPr lang="en-US" dirty="0"/>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77A80D00-270C-4523-BD26-24FC28C6669E}"/>
              </a:ext>
            </a:extLst>
          </p:cNvPr>
          <p:cNvSpPr>
            <a:spLocks noGrp="1"/>
          </p:cNvSpPr>
          <p:nvPr>
            <p:ph sz="half" idx="2"/>
          </p:nvPr>
        </p:nvSpPr>
        <p:spPr>
          <a:xfrm>
            <a:off x="4886793" y="2954568"/>
            <a:ext cx="3851378" cy="1860728"/>
          </a:xfrm>
        </p:spPr>
        <p:txBody>
          <a:bodyPr>
            <a:normAutofit fontScale="70000" lnSpcReduction="20000"/>
          </a:bodyPr>
          <a:lstStyle/>
          <a:p>
            <a:pPr marL="0" indent="0">
              <a:buNone/>
            </a:pPr>
            <a:r>
              <a:rPr lang="en-US" b="1" dirty="0"/>
              <a:t>Our advice is….</a:t>
            </a:r>
          </a:p>
          <a:p>
            <a:pPr marL="0" indent="0">
              <a:lnSpc>
                <a:spcPct val="110000"/>
              </a:lnSpc>
              <a:spcBef>
                <a:spcPts val="1800"/>
              </a:spcBef>
              <a:buNone/>
            </a:pPr>
            <a:r>
              <a:rPr lang="en-US" dirty="0"/>
              <a:t>Stay in touch with your customers. Offer them help to review their remote environment.</a:t>
            </a:r>
          </a:p>
        </p:txBody>
      </p:sp>
      <p:sp>
        <p:nvSpPr>
          <p:cNvPr id="5" name="TextBox 4">
            <a:extLst>
              <a:ext uri="{FF2B5EF4-FFF2-40B4-BE49-F238E27FC236}">
                <a16:creationId xmlns:a16="http://schemas.microsoft.com/office/drawing/2014/main" id="{90FA4E96-4F61-4135-A01D-6213ABC3BB2E}"/>
              </a:ext>
            </a:extLst>
          </p:cNvPr>
          <p:cNvSpPr txBox="1"/>
          <p:nvPr/>
        </p:nvSpPr>
        <p:spPr>
          <a:xfrm>
            <a:off x="628650" y="1111183"/>
            <a:ext cx="7387728" cy="300082"/>
          </a:xfrm>
          <a:prstGeom prst="rect">
            <a:avLst/>
          </a:prstGeom>
          <a:noFill/>
        </p:spPr>
        <p:txBody>
          <a:bodyPr wrap="none" rtlCol="0">
            <a:spAutoFit/>
          </a:bodyPr>
          <a:lstStyle/>
          <a:p>
            <a:r>
              <a:rPr lang="en-US" sz="1350" dirty="0"/>
              <a:t>With the Work From Home order, critical data is dispersed and therefore exposed to exponential risks: </a:t>
            </a:r>
          </a:p>
        </p:txBody>
      </p:sp>
      <p:pic>
        <p:nvPicPr>
          <p:cNvPr id="6" name="Picture 5">
            <a:extLst>
              <a:ext uri="{FF2B5EF4-FFF2-40B4-BE49-F238E27FC236}">
                <a16:creationId xmlns:a16="http://schemas.microsoft.com/office/drawing/2014/main" id="{51F9148C-5DA7-4456-B849-170E00AB174B}"/>
              </a:ext>
            </a:extLst>
          </p:cNvPr>
          <p:cNvPicPr>
            <a:picLocks noChangeAspect="1"/>
          </p:cNvPicPr>
          <p:nvPr/>
        </p:nvPicPr>
        <p:blipFill>
          <a:blip r:embed="rId3"/>
          <a:stretch>
            <a:fillRect/>
          </a:stretch>
        </p:blipFill>
        <p:spPr>
          <a:xfrm>
            <a:off x="1477612" y="2937252"/>
            <a:ext cx="2097542" cy="1996373"/>
          </a:xfrm>
          <a:prstGeom prst="rect">
            <a:avLst/>
          </a:prstGeom>
        </p:spPr>
      </p:pic>
      <p:pic>
        <p:nvPicPr>
          <p:cNvPr id="7" name="Picture 6">
            <a:extLst>
              <a:ext uri="{FF2B5EF4-FFF2-40B4-BE49-F238E27FC236}">
                <a16:creationId xmlns:a16="http://schemas.microsoft.com/office/drawing/2014/main" id="{B4A67B73-B973-4B05-BB9B-2007E610DC74}"/>
              </a:ext>
            </a:extLst>
          </p:cNvPr>
          <p:cNvPicPr>
            <a:picLocks noChangeAspect="1"/>
          </p:cNvPicPr>
          <p:nvPr/>
        </p:nvPicPr>
        <p:blipFill>
          <a:blip r:embed="rId4"/>
          <a:stretch>
            <a:fillRect/>
          </a:stretch>
        </p:blipFill>
        <p:spPr>
          <a:xfrm>
            <a:off x="0" y="0"/>
            <a:ext cx="9144000" cy="546025"/>
          </a:xfrm>
          <a:prstGeom prst="rect">
            <a:avLst/>
          </a:prstGeom>
        </p:spPr>
      </p:pic>
    </p:spTree>
    <p:extLst>
      <p:ext uri="{BB962C8B-B14F-4D97-AF65-F5344CB8AC3E}">
        <p14:creationId xmlns:p14="http://schemas.microsoft.com/office/powerpoint/2010/main" val="1101048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2867-4B45-457C-9EF9-30E67C47202E}"/>
              </a:ext>
            </a:extLst>
          </p:cNvPr>
          <p:cNvSpPr>
            <a:spLocks noGrp="1"/>
          </p:cNvSpPr>
          <p:nvPr>
            <p:ph type="title"/>
          </p:nvPr>
        </p:nvSpPr>
        <p:spPr>
          <a:xfrm>
            <a:off x="628650" y="1005567"/>
            <a:ext cx="7886700" cy="457686"/>
          </a:xfrm>
        </p:spPr>
        <p:txBody>
          <a:bodyPr>
            <a:normAutofit fontScale="90000"/>
          </a:bodyPr>
          <a:lstStyle/>
          <a:p>
            <a:r>
              <a:rPr lang="en-US" sz="4200" b="1" dirty="0"/>
              <a:t>Secure your customers’ data remotely</a:t>
            </a:r>
            <a:br>
              <a:rPr lang="en-US" dirty="0"/>
            </a:br>
            <a:endParaRPr lang="en-US" dirty="0"/>
          </a:p>
        </p:txBody>
      </p:sp>
      <p:sp>
        <p:nvSpPr>
          <p:cNvPr id="3" name="Content Placeholder 2">
            <a:extLst>
              <a:ext uri="{FF2B5EF4-FFF2-40B4-BE49-F238E27FC236}">
                <a16:creationId xmlns:a16="http://schemas.microsoft.com/office/drawing/2014/main" id="{D1E377DE-D6FD-41C0-977F-C0EF4C635312}"/>
              </a:ext>
            </a:extLst>
          </p:cNvPr>
          <p:cNvSpPr>
            <a:spLocks noGrp="1"/>
          </p:cNvSpPr>
          <p:nvPr>
            <p:ph sz="half" idx="1"/>
          </p:nvPr>
        </p:nvSpPr>
        <p:spPr>
          <a:xfrm>
            <a:off x="628650" y="1404550"/>
            <a:ext cx="3886200" cy="3164681"/>
          </a:xfrm>
        </p:spPr>
        <p:txBody>
          <a:bodyPr/>
          <a:lstStyle/>
          <a:p>
            <a:pPr marL="0" indent="0">
              <a:buNone/>
            </a:pPr>
            <a:r>
              <a:rPr lang="en-US" sz="2200" dirty="0"/>
              <a:t>1) Perform remote backups with </a:t>
            </a:r>
            <a:r>
              <a:rPr lang="en-US" sz="2200" b="1" dirty="0"/>
              <a:t>NovaBACKUP Cloud</a:t>
            </a:r>
          </a:p>
          <a:p>
            <a:pPr marL="0" indent="0">
              <a:buNone/>
            </a:pPr>
            <a:r>
              <a:rPr lang="en-US" sz="2200" dirty="0"/>
              <a:t>2) Monitor with our Central Management Console</a:t>
            </a:r>
          </a:p>
          <a:p>
            <a:endParaRPr lang="en-US" dirty="0"/>
          </a:p>
          <a:p>
            <a:endParaRPr lang="en-US" dirty="0"/>
          </a:p>
          <a:p>
            <a:endParaRPr lang="en-US" dirty="0"/>
          </a:p>
          <a:p>
            <a:endParaRPr lang="en-US" dirty="0"/>
          </a:p>
        </p:txBody>
      </p:sp>
      <p:pic>
        <p:nvPicPr>
          <p:cNvPr id="5" name="Content Placeholder 4">
            <a:extLst>
              <a:ext uri="{FF2B5EF4-FFF2-40B4-BE49-F238E27FC236}">
                <a16:creationId xmlns:a16="http://schemas.microsoft.com/office/drawing/2014/main" id="{C6CD1826-953D-42F6-BBF5-15F236F0C20E}"/>
              </a:ext>
            </a:extLst>
          </p:cNvPr>
          <p:cNvPicPr>
            <a:picLocks noGrp="1" noChangeAspect="1"/>
          </p:cNvPicPr>
          <p:nvPr>
            <p:ph sz="half" idx="2"/>
          </p:nvPr>
        </p:nvPicPr>
        <p:blipFill>
          <a:blip r:embed="rId3"/>
          <a:stretch>
            <a:fillRect/>
          </a:stretch>
        </p:blipFill>
        <p:spPr>
          <a:xfrm>
            <a:off x="721117" y="3048357"/>
            <a:ext cx="2763234" cy="1394838"/>
          </a:xfrm>
          <a:prstGeom prst="rect">
            <a:avLst/>
          </a:prstGeom>
          <a:ln w="12700">
            <a:solidFill>
              <a:schemeClr val="tx1">
                <a:lumMod val="65000"/>
                <a:lumOff val="35000"/>
              </a:schemeClr>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66DBA4B5-E4F4-4698-A532-F3032228821E}"/>
              </a:ext>
            </a:extLst>
          </p:cNvPr>
          <p:cNvSpPr txBox="1"/>
          <p:nvPr/>
        </p:nvSpPr>
        <p:spPr>
          <a:xfrm>
            <a:off x="480431" y="4493750"/>
            <a:ext cx="3244606" cy="276999"/>
          </a:xfrm>
          <a:prstGeom prst="rect">
            <a:avLst/>
          </a:prstGeom>
          <a:noFill/>
        </p:spPr>
        <p:txBody>
          <a:bodyPr wrap="none" rtlCol="0">
            <a:spAutoFit/>
          </a:bodyPr>
          <a:lstStyle/>
          <a:p>
            <a:r>
              <a:rPr lang="en-US" sz="1200" dirty="0"/>
              <a:t>The NovaBACKUP C-Mon is a complimentary tool</a:t>
            </a:r>
          </a:p>
        </p:txBody>
      </p:sp>
      <p:sp>
        <p:nvSpPr>
          <p:cNvPr id="7" name="Content Placeholder 3">
            <a:extLst>
              <a:ext uri="{FF2B5EF4-FFF2-40B4-BE49-F238E27FC236}">
                <a16:creationId xmlns:a16="http://schemas.microsoft.com/office/drawing/2014/main" id="{F59A7F23-C587-4BEF-8220-EAA69EB2B68B}"/>
              </a:ext>
            </a:extLst>
          </p:cNvPr>
          <p:cNvSpPr txBox="1">
            <a:spLocks/>
          </p:cNvSpPr>
          <p:nvPr/>
        </p:nvSpPr>
        <p:spPr>
          <a:xfrm>
            <a:off x="4629151" y="1933181"/>
            <a:ext cx="3982697" cy="1850922"/>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8800" dirty="0"/>
              <a:t>3) Follow the 3-2-1 rule – Simple and Dependable!</a:t>
            </a:r>
          </a:p>
          <a:p>
            <a:pPr marL="0" indent="0">
              <a:lnSpc>
                <a:spcPct val="120000"/>
              </a:lnSpc>
              <a:buNone/>
            </a:pPr>
            <a:endParaRPr lang="en-US" sz="3825" dirty="0"/>
          </a:p>
          <a:p>
            <a:pPr>
              <a:lnSpc>
                <a:spcPct val="120000"/>
              </a:lnSpc>
            </a:pPr>
            <a:r>
              <a:rPr lang="en-US" sz="6400" dirty="0"/>
              <a:t>Have </a:t>
            </a:r>
            <a:r>
              <a:rPr lang="en-US" sz="6400" b="1" dirty="0">
                <a:solidFill>
                  <a:schemeClr val="accent2"/>
                </a:solidFill>
              </a:rPr>
              <a:t>3</a:t>
            </a:r>
            <a:r>
              <a:rPr lang="en-US" sz="6400" dirty="0"/>
              <a:t> copies of your data</a:t>
            </a:r>
          </a:p>
          <a:p>
            <a:pPr>
              <a:lnSpc>
                <a:spcPct val="120000"/>
              </a:lnSpc>
            </a:pPr>
            <a:r>
              <a:rPr lang="en-US" sz="6400" dirty="0"/>
              <a:t>Stored on </a:t>
            </a:r>
            <a:r>
              <a:rPr lang="en-US" sz="6400" b="1" dirty="0">
                <a:solidFill>
                  <a:schemeClr val="accent2"/>
                </a:solidFill>
              </a:rPr>
              <a:t>2</a:t>
            </a:r>
            <a:r>
              <a:rPr lang="en-US" sz="6400" dirty="0"/>
              <a:t> different types of media</a:t>
            </a:r>
          </a:p>
          <a:p>
            <a:pPr>
              <a:lnSpc>
                <a:spcPct val="120000"/>
              </a:lnSpc>
            </a:pPr>
            <a:r>
              <a:rPr lang="en-US" sz="6400" dirty="0"/>
              <a:t>With </a:t>
            </a:r>
            <a:r>
              <a:rPr lang="en-US" sz="6400" b="1" dirty="0">
                <a:solidFill>
                  <a:schemeClr val="accent2"/>
                </a:solidFill>
              </a:rPr>
              <a:t>1</a:t>
            </a:r>
            <a:r>
              <a:rPr lang="en-US" sz="6400" dirty="0"/>
              <a:t> kept off-site (cloud for example)</a:t>
            </a:r>
          </a:p>
        </p:txBody>
      </p:sp>
      <p:pic>
        <p:nvPicPr>
          <p:cNvPr id="8" name="Picture 7">
            <a:extLst>
              <a:ext uri="{FF2B5EF4-FFF2-40B4-BE49-F238E27FC236}">
                <a16:creationId xmlns:a16="http://schemas.microsoft.com/office/drawing/2014/main" id="{101BC2F8-0C5B-4409-A729-D0B480DA1AF1}"/>
              </a:ext>
            </a:extLst>
          </p:cNvPr>
          <p:cNvPicPr>
            <a:picLocks noChangeAspect="1"/>
          </p:cNvPicPr>
          <p:nvPr/>
        </p:nvPicPr>
        <p:blipFill>
          <a:blip r:embed="rId4"/>
          <a:stretch>
            <a:fillRect/>
          </a:stretch>
        </p:blipFill>
        <p:spPr>
          <a:xfrm>
            <a:off x="0" y="0"/>
            <a:ext cx="9144000" cy="546025"/>
          </a:xfrm>
          <a:prstGeom prst="rect">
            <a:avLst/>
          </a:prstGeom>
        </p:spPr>
      </p:pic>
    </p:spTree>
    <p:extLst>
      <p:ext uri="{BB962C8B-B14F-4D97-AF65-F5344CB8AC3E}">
        <p14:creationId xmlns:p14="http://schemas.microsoft.com/office/powerpoint/2010/main" val="4019664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2867-4B45-457C-9EF9-30E67C47202E}"/>
              </a:ext>
            </a:extLst>
          </p:cNvPr>
          <p:cNvSpPr>
            <a:spLocks noGrp="1"/>
          </p:cNvSpPr>
          <p:nvPr>
            <p:ph type="title"/>
          </p:nvPr>
        </p:nvSpPr>
        <p:spPr/>
        <p:txBody>
          <a:bodyPr>
            <a:normAutofit fontScale="90000"/>
          </a:bodyPr>
          <a:lstStyle/>
          <a:p>
            <a:r>
              <a:rPr lang="en-US" sz="4200" b="1" dirty="0"/>
              <a:t>Exclusive Offer for Buffalo Partners</a:t>
            </a:r>
            <a:br>
              <a:rPr lang="en-US" dirty="0"/>
            </a:br>
            <a:endParaRPr lang="en-US" dirty="0"/>
          </a:p>
        </p:txBody>
      </p:sp>
      <p:sp>
        <p:nvSpPr>
          <p:cNvPr id="3" name="Content Placeholder 2">
            <a:extLst>
              <a:ext uri="{FF2B5EF4-FFF2-40B4-BE49-F238E27FC236}">
                <a16:creationId xmlns:a16="http://schemas.microsoft.com/office/drawing/2014/main" id="{D1E377DE-D6FD-41C0-977F-C0EF4C635312}"/>
              </a:ext>
            </a:extLst>
          </p:cNvPr>
          <p:cNvSpPr>
            <a:spLocks noGrp="1"/>
          </p:cNvSpPr>
          <p:nvPr>
            <p:ph sz="half" idx="1"/>
          </p:nvPr>
        </p:nvSpPr>
        <p:spPr>
          <a:xfrm>
            <a:off x="628650" y="1543252"/>
            <a:ext cx="3886200" cy="3164681"/>
          </a:xfrm>
        </p:spPr>
        <p:txBody>
          <a:bodyPr>
            <a:normAutofit fontScale="62500" lnSpcReduction="20000"/>
          </a:bodyPr>
          <a:lstStyle/>
          <a:p>
            <a:pPr>
              <a:lnSpc>
                <a:spcPct val="100000"/>
              </a:lnSpc>
            </a:pPr>
            <a:r>
              <a:rPr lang="en-US" dirty="0"/>
              <a:t>Add </a:t>
            </a:r>
            <a:r>
              <a:rPr lang="en-US" b="1" dirty="0"/>
              <a:t>cloud storage </a:t>
            </a:r>
            <a:r>
              <a:rPr lang="en-US" dirty="0"/>
              <a:t>to your current NovaBACKUP license  </a:t>
            </a:r>
          </a:p>
          <a:p>
            <a:pPr>
              <a:lnSpc>
                <a:spcPct val="100000"/>
              </a:lnSpc>
            </a:pPr>
            <a:endParaRPr lang="en-US" dirty="0"/>
          </a:p>
          <a:p>
            <a:pPr>
              <a:lnSpc>
                <a:spcPct val="100000"/>
              </a:lnSpc>
            </a:pPr>
            <a:r>
              <a:rPr lang="en-US" dirty="0"/>
              <a:t>Sign up as an </a:t>
            </a:r>
            <a:r>
              <a:rPr lang="en-US" b="1" dirty="0"/>
              <a:t>MSP</a:t>
            </a:r>
            <a:r>
              <a:rPr lang="en-US" dirty="0"/>
              <a:t> with NovaBACKUP hosted data storage, with no license fees.  </a:t>
            </a:r>
          </a:p>
          <a:p>
            <a:pPr marL="0" indent="0">
              <a:buNone/>
            </a:pPr>
            <a:endParaRPr lang="en-US" dirty="0"/>
          </a:p>
          <a:p>
            <a:pPr>
              <a:lnSpc>
                <a:spcPct val="100000"/>
              </a:lnSpc>
            </a:pPr>
            <a:r>
              <a:rPr lang="en-US" dirty="0"/>
              <a:t>Host the cloud yourself for </a:t>
            </a:r>
            <a:r>
              <a:rPr lang="en-US" b="1" dirty="0"/>
              <a:t>FREE</a:t>
            </a:r>
            <a:r>
              <a:rPr lang="en-US" dirty="0"/>
              <a:t> through the end of Q2.</a:t>
            </a:r>
          </a:p>
          <a:p>
            <a:endParaRPr lang="en-US" dirty="0"/>
          </a:p>
          <a:p>
            <a:endParaRPr lang="en-US" dirty="0"/>
          </a:p>
          <a:p>
            <a:endParaRPr lang="en-US" dirty="0"/>
          </a:p>
          <a:p>
            <a:endParaRPr lang="en-US" dirty="0"/>
          </a:p>
        </p:txBody>
      </p:sp>
      <p:sp>
        <p:nvSpPr>
          <p:cNvPr id="8" name="Content Placeholder 7">
            <a:extLst>
              <a:ext uri="{FF2B5EF4-FFF2-40B4-BE49-F238E27FC236}">
                <a16:creationId xmlns:a16="http://schemas.microsoft.com/office/drawing/2014/main" id="{6DB8F655-F09C-4FF9-9AA8-B9F2C76AD79A}"/>
              </a:ext>
            </a:extLst>
          </p:cNvPr>
          <p:cNvSpPr>
            <a:spLocks noGrp="1"/>
          </p:cNvSpPr>
          <p:nvPr>
            <p:ph sz="half" idx="2"/>
          </p:nvPr>
        </p:nvSpPr>
        <p:spPr>
          <a:xfrm>
            <a:off x="4829498" y="1560789"/>
            <a:ext cx="3886200" cy="3164682"/>
          </a:xfrm>
        </p:spPr>
        <p:txBody>
          <a:bodyPr>
            <a:normAutofit lnSpcReduction="10000"/>
          </a:bodyPr>
          <a:lstStyle/>
          <a:p>
            <a:pPr marL="0" indent="0">
              <a:buNone/>
            </a:pPr>
            <a:endParaRPr lang="en-US" u="sng" dirty="0"/>
          </a:p>
          <a:p>
            <a:pPr marL="0" indent="0">
              <a:buNone/>
            </a:pPr>
            <a:endParaRPr lang="en-US" u="sng" dirty="0"/>
          </a:p>
          <a:p>
            <a:pPr marL="0" indent="0">
              <a:buNone/>
            </a:pPr>
            <a:endParaRPr lang="en-US" u="sng" dirty="0"/>
          </a:p>
          <a:p>
            <a:pPr marL="0" indent="0">
              <a:buNone/>
            </a:pPr>
            <a:r>
              <a:rPr lang="en-US" sz="1800" dirty="0"/>
              <a:t>Contact us to learn more</a:t>
            </a:r>
            <a:endParaRPr lang="en-US" sz="1800" u="sng" dirty="0"/>
          </a:p>
          <a:p>
            <a:pPr marL="0" indent="0">
              <a:buNone/>
            </a:pPr>
            <a:r>
              <a:rPr lang="en-US" sz="1800" b="1" dirty="0"/>
              <a:t>Adam Stuflick</a:t>
            </a:r>
          </a:p>
          <a:p>
            <a:pPr marL="0" indent="0">
              <a:buNone/>
            </a:pPr>
            <a:r>
              <a:rPr lang="en-US" sz="1500" dirty="0"/>
              <a:t>NovaBACKUP Cloud Business Manager</a:t>
            </a:r>
          </a:p>
          <a:p>
            <a:pPr marL="0" indent="0">
              <a:buNone/>
            </a:pPr>
            <a:r>
              <a:rPr lang="en-US" sz="1800" dirty="0">
                <a:hlinkClick r:id="rId3"/>
              </a:rPr>
              <a:t>adam.stuflick@novastor.com</a:t>
            </a:r>
            <a:endParaRPr lang="en-US" sz="1800" dirty="0"/>
          </a:p>
          <a:p>
            <a:pPr marL="0" indent="0">
              <a:buNone/>
            </a:pPr>
            <a:r>
              <a:rPr lang="en-US" sz="1800" dirty="0"/>
              <a:t>+1-805-579-5446</a:t>
            </a:r>
          </a:p>
          <a:p>
            <a:pPr marL="0" indent="0">
              <a:buNone/>
            </a:pPr>
            <a:endParaRPr lang="en-US" dirty="0"/>
          </a:p>
        </p:txBody>
      </p:sp>
      <p:pic>
        <p:nvPicPr>
          <p:cNvPr id="11" name="Picture 10">
            <a:extLst>
              <a:ext uri="{FF2B5EF4-FFF2-40B4-BE49-F238E27FC236}">
                <a16:creationId xmlns:a16="http://schemas.microsoft.com/office/drawing/2014/main" id="{D3F912E1-B693-4008-BB93-A9BDB996C667}"/>
              </a:ext>
            </a:extLst>
          </p:cNvPr>
          <p:cNvPicPr>
            <a:picLocks noChangeAspect="1"/>
          </p:cNvPicPr>
          <p:nvPr/>
        </p:nvPicPr>
        <p:blipFill>
          <a:blip r:embed="rId4"/>
          <a:stretch>
            <a:fillRect/>
          </a:stretch>
        </p:blipFill>
        <p:spPr>
          <a:xfrm>
            <a:off x="4829497" y="1560790"/>
            <a:ext cx="2056760" cy="1109120"/>
          </a:xfrm>
          <a:prstGeom prst="rect">
            <a:avLst/>
          </a:prstGeom>
          <a:ln>
            <a:solidFill>
              <a:schemeClr val="bg2"/>
            </a:solidFill>
          </a:ln>
          <a:effectLst>
            <a:outerShdw blurRad="50800" dist="38100" dir="16200000" rotWithShape="0">
              <a:prstClr val="black">
                <a:alpha val="40000"/>
              </a:prstClr>
            </a:outerShdw>
          </a:effectLst>
        </p:spPr>
      </p:pic>
      <p:pic>
        <p:nvPicPr>
          <p:cNvPr id="6" name="Picture 5">
            <a:extLst>
              <a:ext uri="{FF2B5EF4-FFF2-40B4-BE49-F238E27FC236}">
                <a16:creationId xmlns:a16="http://schemas.microsoft.com/office/drawing/2014/main" id="{6ABE5D07-4A74-4D64-9763-ACE1B51A22C2}"/>
              </a:ext>
            </a:extLst>
          </p:cNvPr>
          <p:cNvPicPr>
            <a:picLocks noChangeAspect="1"/>
          </p:cNvPicPr>
          <p:nvPr/>
        </p:nvPicPr>
        <p:blipFill>
          <a:blip r:embed="rId5"/>
          <a:stretch>
            <a:fillRect/>
          </a:stretch>
        </p:blipFill>
        <p:spPr>
          <a:xfrm>
            <a:off x="0" y="0"/>
            <a:ext cx="9144000" cy="546025"/>
          </a:xfrm>
          <a:prstGeom prst="rect">
            <a:avLst/>
          </a:prstGeom>
        </p:spPr>
      </p:pic>
    </p:spTree>
    <p:extLst>
      <p:ext uri="{BB962C8B-B14F-4D97-AF65-F5344CB8AC3E}">
        <p14:creationId xmlns:p14="http://schemas.microsoft.com/office/powerpoint/2010/main" val="1591203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6895187" y="4693681"/>
            <a:ext cx="939681" cy="369332"/>
          </a:xfrm>
          <a:prstGeom prst="rect">
            <a:avLst/>
          </a:prstGeom>
        </p:spPr>
        <p:txBody>
          <a:bodyPr wrap="none">
            <a:spAutoFit/>
          </a:bodyPr>
          <a:lstStyle/>
          <a:p>
            <a:r>
              <a:rPr kumimoji="1" lang="en-US" sz="900" dirty="0">
                <a:solidFill>
                  <a:schemeClr val="bg1"/>
                </a:solidFill>
                <a:latin typeface="+mj-lt"/>
              </a:rPr>
              <a:t>Up to 60 clients</a:t>
            </a:r>
          </a:p>
          <a:p>
            <a:r>
              <a:rPr kumimoji="1" lang="en-US" sz="900" dirty="0">
                <a:solidFill>
                  <a:schemeClr val="bg1"/>
                </a:solidFill>
                <a:latin typeface="+mj-lt"/>
              </a:rPr>
              <a:t>With full access </a:t>
            </a:r>
            <a:endParaRPr lang="en-US" sz="900" dirty="0">
              <a:solidFill>
                <a:schemeClr val="bg1"/>
              </a:solidFill>
              <a:latin typeface="+mj-lt"/>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6" name="Picture 15" descr="Buffalo r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Buffalo Tech Support</a:t>
            </a:r>
          </a:p>
        </p:txBody>
      </p:sp>
      <p:sp>
        <p:nvSpPr>
          <p:cNvPr id="21" name="角丸四角形 24"/>
          <p:cNvSpPr>
            <a:spLocks noChangeArrowheads="1"/>
          </p:cNvSpPr>
          <p:nvPr/>
        </p:nvSpPr>
        <p:spPr bwMode="auto">
          <a:xfrm>
            <a:off x="2558733" y="2639097"/>
            <a:ext cx="4376682" cy="443396"/>
          </a:xfrm>
          <a:prstGeom prst="roundRect">
            <a:avLst>
              <a:gd name="adj" fmla="val 16667"/>
            </a:avLst>
          </a:prstGeom>
          <a:solidFill>
            <a:srgbClr val="92D050"/>
          </a:solidFill>
          <a:ln>
            <a:noFill/>
          </a:ln>
        </p:spPr>
        <p:txBody>
          <a:bodyPr tIns="36000" bIns="0" anchor="ctr"/>
          <a:lstStyle/>
          <a:p>
            <a:pPr algn="ctr"/>
            <a:r>
              <a:rPr lang="en-US" altLang="ja-JP" b="1" dirty="0">
                <a:solidFill>
                  <a:schemeClr val="bg1"/>
                </a:solidFill>
                <a:latin typeface="+mj-lt"/>
                <a:ea typeface="メイリオ" pitchFamily="50" charset="-128"/>
                <a:cs typeface="メイリオ" pitchFamily="50" charset="-128"/>
                <a:sym typeface="メイリオ" pitchFamily="50" charset="-128"/>
              </a:rPr>
              <a:t>24/7 North American-Based Phone Support</a:t>
            </a:r>
            <a:endParaRPr lang="en-US" altLang="en-US" b="1" dirty="0">
              <a:solidFill>
                <a:schemeClr val="bg1"/>
              </a:solidFill>
              <a:latin typeface="+mj-lt"/>
              <a:ea typeface="メイリオ" pitchFamily="50" charset="-128"/>
              <a:cs typeface="メイリオ" pitchFamily="50" charset="-128"/>
              <a:sym typeface="メイリオ" pitchFamily="50" charset="-128"/>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00" y="4086266"/>
            <a:ext cx="1102982" cy="9322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8845" y="2276260"/>
            <a:ext cx="1674391" cy="1523230"/>
          </a:xfrm>
          <a:prstGeom prst="rect">
            <a:avLst/>
          </a:prstGeom>
        </p:spPr>
      </p:pic>
      <p:sp>
        <p:nvSpPr>
          <p:cNvPr id="2" name="TextBox 1">
            <a:extLst>
              <a:ext uri="{FF2B5EF4-FFF2-40B4-BE49-F238E27FC236}">
                <a16:creationId xmlns:a16="http://schemas.microsoft.com/office/drawing/2014/main" id="{24CD9BBC-4E84-4AD3-A296-CD51F2086306}"/>
              </a:ext>
            </a:extLst>
          </p:cNvPr>
          <p:cNvSpPr txBox="1"/>
          <p:nvPr/>
        </p:nvSpPr>
        <p:spPr>
          <a:xfrm>
            <a:off x="2038490" y="1796591"/>
            <a:ext cx="5594762" cy="338554"/>
          </a:xfrm>
          <a:prstGeom prst="rect">
            <a:avLst/>
          </a:prstGeom>
          <a:noFill/>
        </p:spPr>
        <p:txBody>
          <a:bodyPr wrap="square" rtlCol="0">
            <a:spAutoFit/>
          </a:bodyPr>
          <a:lstStyle/>
          <a:p>
            <a:r>
              <a:rPr lang="en-US" sz="1600" dirty="0">
                <a:latin typeface="+mj-lt"/>
              </a:rPr>
              <a:t>You are in award-winning hands with every purchase.</a:t>
            </a:r>
          </a:p>
        </p:txBody>
      </p:sp>
      <p:sp>
        <p:nvSpPr>
          <p:cNvPr id="24" name="TextBox 23">
            <a:extLst>
              <a:ext uri="{FF2B5EF4-FFF2-40B4-BE49-F238E27FC236}">
                <a16:creationId xmlns:a16="http://schemas.microsoft.com/office/drawing/2014/main" id="{FB2BC0EF-84E9-46E3-A65A-F63999312D8E}"/>
              </a:ext>
            </a:extLst>
          </p:cNvPr>
          <p:cNvSpPr txBox="1"/>
          <p:nvPr/>
        </p:nvSpPr>
        <p:spPr>
          <a:xfrm>
            <a:off x="2754685" y="3096122"/>
            <a:ext cx="3984777" cy="338554"/>
          </a:xfrm>
          <a:prstGeom prst="rect">
            <a:avLst/>
          </a:prstGeom>
          <a:noFill/>
        </p:spPr>
        <p:txBody>
          <a:bodyPr wrap="square" rtlCol="0">
            <a:spAutoFit/>
          </a:bodyPr>
          <a:lstStyle/>
          <a:p>
            <a:r>
              <a:rPr lang="en-US" sz="1600" dirty="0">
                <a:latin typeface="+mj-lt"/>
              </a:rPr>
              <a:t>Easy support access.</a:t>
            </a:r>
          </a:p>
        </p:txBody>
      </p:sp>
      <p:sp>
        <p:nvSpPr>
          <p:cNvPr id="25" name="TextBox 24">
            <a:extLst>
              <a:ext uri="{FF2B5EF4-FFF2-40B4-BE49-F238E27FC236}">
                <a16:creationId xmlns:a16="http://schemas.microsoft.com/office/drawing/2014/main" id="{442B469D-FE73-4E40-9AE0-26ECA778E0EF}"/>
              </a:ext>
            </a:extLst>
          </p:cNvPr>
          <p:cNvSpPr txBox="1"/>
          <p:nvPr/>
        </p:nvSpPr>
        <p:spPr>
          <a:xfrm>
            <a:off x="1547830" y="4251073"/>
            <a:ext cx="7035114" cy="1077218"/>
          </a:xfrm>
          <a:prstGeom prst="rect">
            <a:avLst/>
          </a:prstGeom>
          <a:noFill/>
        </p:spPr>
        <p:txBody>
          <a:bodyPr wrap="square" rtlCol="0">
            <a:spAutoFit/>
          </a:bodyPr>
          <a:lstStyle/>
          <a:p>
            <a:r>
              <a:rPr lang="en-US" sz="1600" dirty="0">
                <a:latin typeface="+mj-lt"/>
              </a:rPr>
              <a:t>Find answers to common and not-so-common questions at our knowledge base:</a:t>
            </a:r>
          </a:p>
          <a:p>
            <a:r>
              <a:rPr lang="en-US" sz="1600" b="1" i="1" dirty="0">
                <a:latin typeface="+mj-lt"/>
              </a:rPr>
              <a:t> Step by Step setup instructions for all </a:t>
            </a:r>
            <a:r>
              <a:rPr lang="en-US" sz="1600" b="1" i="1" dirty="0" err="1">
                <a:latin typeface="+mj-lt"/>
              </a:rPr>
              <a:t>TeraStation</a:t>
            </a:r>
            <a:r>
              <a:rPr lang="en-US" sz="1600" b="1" i="1" dirty="0">
                <a:latin typeface="+mj-lt"/>
              </a:rPr>
              <a:t> features</a:t>
            </a:r>
          </a:p>
          <a:p>
            <a:r>
              <a:rPr lang="en-US" sz="1600" dirty="0">
                <a:latin typeface="+mj-lt"/>
              </a:rPr>
              <a:t>                 </a:t>
            </a:r>
            <a:r>
              <a:rPr lang="en-US" sz="1600" dirty="0">
                <a:latin typeface="+mj-lt"/>
                <a:hlinkClick r:id="rId8"/>
              </a:rPr>
              <a:t>www.buffaloamericas.com/knowledge-base</a:t>
            </a:r>
            <a:endParaRPr lang="en-US" sz="1600" dirty="0">
              <a:latin typeface="+mj-lt"/>
            </a:endParaRPr>
          </a:p>
          <a:p>
            <a:endParaRPr lang="en-US" sz="1600" dirty="0">
              <a:latin typeface="+mj-lt"/>
            </a:endParaRPr>
          </a:p>
        </p:txBody>
      </p:sp>
      <p:sp>
        <p:nvSpPr>
          <p:cNvPr id="18" name="角丸四角形 24">
            <a:extLst>
              <a:ext uri="{FF2B5EF4-FFF2-40B4-BE49-F238E27FC236}">
                <a16:creationId xmlns:a16="http://schemas.microsoft.com/office/drawing/2014/main" id="{E4516AB0-6CF5-4549-810B-CF67EA2C468E}"/>
              </a:ext>
            </a:extLst>
          </p:cNvPr>
          <p:cNvSpPr>
            <a:spLocks noChangeArrowheads="1"/>
          </p:cNvSpPr>
          <p:nvPr/>
        </p:nvSpPr>
        <p:spPr bwMode="auto">
          <a:xfrm>
            <a:off x="1310761" y="3760448"/>
            <a:ext cx="4382373" cy="442629"/>
          </a:xfrm>
          <a:prstGeom prst="roundRect">
            <a:avLst>
              <a:gd name="adj" fmla="val 16667"/>
            </a:avLst>
          </a:prstGeom>
          <a:solidFill>
            <a:srgbClr val="92D050"/>
          </a:solidFill>
          <a:ln>
            <a:noFill/>
          </a:ln>
        </p:spPr>
        <p:txBody>
          <a:bodyPr tIns="36000" bIns="0" anchor="ctr"/>
          <a:lstStyle/>
          <a:p>
            <a:pPr algn="ctr"/>
            <a:r>
              <a:rPr lang="en-US" altLang="en-US" b="1" dirty="0">
                <a:solidFill>
                  <a:schemeClr val="bg1"/>
                </a:solidFill>
                <a:latin typeface="+mj-lt"/>
                <a:ea typeface="メイリオ" pitchFamily="50" charset="-128"/>
                <a:cs typeface="メイリオ" pitchFamily="50" charset="-128"/>
                <a:sym typeface="メイリオ" pitchFamily="50" charset="-128"/>
              </a:rPr>
              <a:t>FAQs and easy-to-understand walkthroughs</a:t>
            </a:r>
          </a:p>
        </p:txBody>
      </p:sp>
      <p:sp>
        <p:nvSpPr>
          <p:cNvPr id="22" name="TextBox 21">
            <a:extLst>
              <a:ext uri="{FF2B5EF4-FFF2-40B4-BE49-F238E27FC236}">
                <a16:creationId xmlns:a16="http://schemas.microsoft.com/office/drawing/2014/main" id="{64223029-F74C-4D3C-8EAD-BBBF21A516C3}"/>
              </a:ext>
            </a:extLst>
          </p:cNvPr>
          <p:cNvSpPr txBox="1"/>
          <p:nvPr/>
        </p:nvSpPr>
        <p:spPr>
          <a:xfrm>
            <a:off x="551935" y="639844"/>
            <a:ext cx="8229599" cy="461665"/>
          </a:xfrm>
          <a:prstGeom prst="rect">
            <a:avLst/>
          </a:prstGeom>
          <a:noFill/>
        </p:spPr>
        <p:txBody>
          <a:bodyPr wrap="square" rtlCol="0">
            <a:spAutoFit/>
          </a:bodyPr>
          <a:lstStyle/>
          <a:p>
            <a:pPr algn="ctr"/>
            <a:r>
              <a:rPr lang="en-US" sz="2400" dirty="0">
                <a:latin typeface="+mj-lt"/>
              </a:rPr>
              <a:t>Our support team will help keep your data secure</a:t>
            </a:r>
          </a:p>
        </p:txBody>
      </p:sp>
      <p:pic>
        <p:nvPicPr>
          <p:cNvPr id="5" name="Picture 4" descr="A close up of a newspaper&#10;&#10;Description automatically generated">
            <a:extLst>
              <a:ext uri="{FF2B5EF4-FFF2-40B4-BE49-F238E27FC236}">
                <a16:creationId xmlns:a16="http://schemas.microsoft.com/office/drawing/2014/main" id="{DAC2EFF8-A3CF-498E-AC1A-608EC9F738AE}"/>
              </a:ext>
            </a:extLst>
          </p:cNvPr>
          <p:cNvPicPr>
            <a:picLocks noChangeAspect="1"/>
          </p:cNvPicPr>
          <p:nvPr/>
        </p:nvPicPr>
        <p:blipFill>
          <a:blip r:embed="rId9"/>
          <a:stretch>
            <a:fillRect/>
          </a:stretch>
        </p:blipFill>
        <p:spPr>
          <a:xfrm>
            <a:off x="549223" y="1149505"/>
            <a:ext cx="1324372" cy="1677538"/>
          </a:xfrm>
          <a:prstGeom prst="rect">
            <a:avLst/>
          </a:prstGeom>
        </p:spPr>
      </p:pic>
      <p:pic>
        <p:nvPicPr>
          <p:cNvPr id="15" name="Picture 14" descr="top left corner-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sp>
        <p:nvSpPr>
          <p:cNvPr id="17" name="角丸四角形 24">
            <a:extLst>
              <a:ext uri="{FF2B5EF4-FFF2-40B4-BE49-F238E27FC236}">
                <a16:creationId xmlns:a16="http://schemas.microsoft.com/office/drawing/2014/main" id="{4F533C93-E4E6-4D6F-846B-DDADBC043385}"/>
              </a:ext>
            </a:extLst>
          </p:cNvPr>
          <p:cNvSpPr>
            <a:spLocks noChangeArrowheads="1"/>
          </p:cNvSpPr>
          <p:nvPr/>
        </p:nvSpPr>
        <p:spPr bwMode="auto">
          <a:xfrm>
            <a:off x="1880878" y="1405406"/>
            <a:ext cx="4376800" cy="401053"/>
          </a:xfrm>
          <a:prstGeom prst="roundRect">
            <a:avLst>
              <a:gd name="adj" fmla="val 16667"/>
            </a:avLst>
          </a:prstGeom>
          <a:solidFill>
            <a:srgbClr val="92D050"/>
          </a:solidFill>
          <a:ln>
            <a:noFill/>
          </a:ln>
        </p:spPr>
        <p:txBody>
          <a:bodyPr tIns="36000" bIns="0" anchor="ctr"/>
          <a:lstStyle/>
          <a:p>
            <a:pPr algn="ctr"/>
            <a:r>
              <a:rPr lang="en-US" b="1" dirty="0">
                <a:solidFill>
                  <a:schemeClr val="bg1"/>
                </a:solidFill>
                <a:latin typeface="+mj-lt"/>
              </a:rPr>
              <a:t>Award winning </a:t>
            </a:r>
            <a:r>
              <a:rPr lang="en-US" b="1" u="sng" dirty="0">
                <a:solidFill>
                  <a:schemeClr val="bg1"/>
                </a:solidFill>
                <a:latin typeface="+mj-lt"/>
              </a:rPr>
              <a:t>US-based</a:t>
            </a:r>
            <a:r>
              <a:rPr lang="en-US" b="1" dirty="0">
                <a:solidFill>
                  <a:schemeClr val="bg1"/>
                </a:solidFill>
                <a:latin typeface="+mj-lt"/>
              </a:rPr>
              <a:t> technical support</a:t>
            </a:r>
          </a:p>
        </p:txBody>
      </p:sp>
    </p:spTree>
    <p:extLst>
      <p:ext uri="{BB962C8B-B14F-4D97-AF65-F5344CB8AC3E}">
        <p14:creationId xmlns:p14="http://schemas.microsoft.com/office/powerpoint/2010/main" val="348692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6895187" y="4184796"/>
            <a:ext cx="939681" cy="369332"/>
          </a:xfrm>
          <a:prstGeom prst="rect">
            <a:avLst/>
          </a:prstGeom>
        </p:spPr>
        <p:txBody>
          <a:bodyPr wrap="none">
            <a:spAutoFit/>
          </a:bodyPr>
          <a:lstStyle/>
          <a:p>
            <a:r>
              <a:rPr kumimoji="1" lang="en-US" sz="900" dirty="0">
                <a:solidFill>
                  <a:schemeClr val="bg1"/>
                </a:solidFill>
              </a:rPr>
              <a:t>Up to 60 clients</a:t>
            </a:r>
          </a:p>
          <a:p>
            <a:r>
              <a:rPr kumimoji="1" lang="en-US" sz="900" dirty="0">
                <a:solidFill>
                  <a:schemeClr val="bg1"/>
                </a:solidFill>
              </a:rPr>
              <a:t>With full access </a:t>
            </a:r>
            <a:endParaRPr lang="en-US" sz="900" dirty="0">
              <a:solidFill>
                <a:schemeClr val="bg1"/>
              </a:solidFill>
            </a:endParaRPr>
          </a:p>
        </p:txBody>
      </p:sp>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TeraStation</a:t>
            </a:r>
          </a:p>
        </p:txBody>
      </p:sp>
      <p:sp>
        <p:nvSpPr>
          <p:cNvPr id="4" name="TextBox 3">
            <a:extLst>
              <a:ext uri="{FF2B5EF4-FFF2-40B4-BE49-F238E27FC236}">
                <a16:creationId xmlns:a16="http://schemas.microsoft.com/office/drawing/2014/main" id="{11CFFFD7-A158-4D2A-A4A6-FE6DA9742BDB}"/>
              </a:ext>
            </a:extLst>
          </p:cNvPr>
          <p:cNvSpPr txBox="1"/>
          <p:nvPr/>
        </p:nvSpPr>
        <p:spPr>
          <a:xfrm>
            <a:off x="551935" y="433193"/>
            <a:ext cx="8229599" cy="615553"/>
          </a:xfrm>
          <a:prstGeom prst="rect">
            <a:avLst/>
          </a:prstGeom>
          <a:noFill/>
        </p:spPr>
        <p:txBody>
          <a:bodyPr wrap="square" rtlCol="0">
            <a:spAutoFit/>
          </a:bodyPr>
          <a:lstStyle/>
          <a:p>
            <a:pPr algn="ctr"/>
            <a:r>
              <a:rPr lang="en-US" sz="3400" dirty="0">
                <a:latin typeface="+mj-lt"/>
              </a:rPr>
              <a:t>Purpose Built SMB Storage</a:t>
            </a:r>
          </a:p>
        </p:txBody>
      </p:sp>
      <p:pic>
        <p:nvPicPr>
          <p:cNvPr id="6" name="Picture 5">
            <a:extLst>
              <a:ext uri="{FF2B5EF4-FFF2-40B4-BE49-F238E27FC236}">
                <a16:creationId xmlns:a16="http://schemas.microsoft.com/office/drawing/2014/main" id="{CC5F35A4-26ED-4B4C-95E2-25C95F58BF11}"/>
              </a:ext>
            </a:extLst>
          </p:cNvPr>
          <p:cNvPicPr>
            <a:picLocks noChangeAspect="1"/>
          </p:cNvPicPr>
          <p:nvPr/>
        </p:nvPicPr>
        <p:blipFill>
          <a:blip r:embed="rId7"/>
          <a:stretch>
            <a:fillRect/>
          </a:stretch>
        </p:blipFill>
        <p:spPr>
          <a:xfrm>
            <a:off x="626328" y="1071270"/>
            <a:ext cx="650004" cy="650004"/>
          </a:xfrm>
          <a:prstGeom prst="rect">
            <a:avLst/>
          </a:prstGeom>
        </p:spPr>
      </p:pic>
      <p:pic>
        <p:nvPicPr>
          <p:cNvPr id="12" name="Picture 11">
            <a:extLst>
              <a:ext uri="{FF2B5EF4-FFF2-40B4-BE49-F238E27FC236}">
                <a16:creationId xmlns:a16="http://schemas.microsoft.com/office/drawing/2014/main" id="{9B3DA733-BCA9-4F6F-98EA-778F973FF1EF}"/>
              </a:ext>
            </a:extLst>
          </p:cNvPr>
          <p:cNvPicPr>
            <a:picLocks noChangeAspect="1"/>
          </p:cNvPicPr>
          <p:nvPr/>
        </p:nvPicPr>
        <p:blipFill>
          <a:blip r:embed="rId8"/>
          <a:stretch>
            <a:fillRect/>
          </a:stretch>
        </p:blipFill>
        <p:spPr>
          <a:xfrm>
            <a:off x="655258" y="3041846"/>
            <a:ext cx="730134" cy="730134"/>
          </a:xfrm>
          <a:prstGeom prst="rect">
            <a:avLst/>
          </a:prstGeom>
        </p:spPr>
      </p:pic>
      <p:pic>
        <p:nvPicPr>
          <p:cNvPr id="24" name="Picture 23">
            <a:extLst>
              <a:ext uri="{FF2B5EF4-FFF2-40B4-BE49-F238E27FC236}">
                <a16:creationId xmlns:a16="http://schemas.microsoft.com/office/drawing/2014/main" id="{BE2E0E91-5064-4BFC-A523-F1D3634F1BF5}"/>
              </a:ext>
            </a:extLst>
          </p:cNvPr>
          <p:cNvPicPr>
            <a:picLocks noChangeAspect="1"/>
          </p:cNvPicPr>
          <p:nvPr/>
        </p:nvPicPr>
        <p:blipFill>
          <a:blip r:embed="rId9"/>
          <a:stretch>
            <a:fillRect/>
          </a:stretch>
        </p:blipFill>
        <p:spPr>
          <a:xfrm>
            <a:off x="691950" y="3985680"/>
            <a:ext cx="769894" cy="769894"/>
          </a:xfrm>
          <a:prstGeom prst="rect">
            <a:avLst/>
          </a:prstGeom>
        </p:spPr>
      </p:pic>
      <p:pic>
        <p:nvPicPr>
          <p:cNvPr id="26" name="Picture 25">
            <a:extLst>
              <a:ext uri="{FF2B5EF4-FFF2-40B4-BE49-F238E27FC236}">
                <a16:creationId xmlns:a16="http://schemas.microsoft.com/office/drawing/2014/main" id="{7B650B1C-5104-4432-BA08-2D827B1A5D9A}"/>
              </a:ext>
            </a:extLst>
          </p:cNvPr>
          <p:cNvPicPr>
            <a:picLocks noChangeAspect="1"/>
          </p:cNvPicPr>
          <p:nvPr/>
        </p:nvPicPr>
        <p:blipFill>
          <a:blip r:embed="rId10"/>
          <a:stretch>
            <a:fillRect/>
          </a:stretch>
        </p:blipFill>
        <p:spPr>
          <a:xfrm>
            <a:off x="618631" y="1957149"/>
            <a:ext cx="787617" cy="824508"/>
          </a:xfrm>
          <a:prstGeom prst="rect">
            <a:avLst/>
          </a:prstGeom>
        </p:spPr>
      </p:pic>
      <p:sp>
        <p:nvSpPr>
          <p:cNvPr id="27" name="TextBox 26">
            <a:extLst>
              <a:ext uri="{FF2B5EF4-FFF2-40B4-BE49-F238E27FC236}">
                <a16:creationId xmlns:a16="http://schemas.microsoft.com/office/drawing/2014/main" id="{3EF74264-714E-4EC9-B22A-80C413380AFE}"/>
              </a:ext>
            </a:extLst>
          </p:cNvPr>
          <p:cNvSpPr txBox="1"/>
          <p:nvPr/>
        </p:nvSpPr>
        <p:spPr>
          <a:xfrm>
            <a:off x="1494526" y="1057504"/>
            <a:ext cx="6104237" cy="1077218"/>
          </a:xfrm>
          <a:prstGeom prst="rect">
            <a:avLst/>
          </a:prstGeom>
          <a:noFill/>
        </p:spPr>
        <p:txBody>
          <a:bodyPr wrap="square" rtlCol="0">
            <a:spAutoFit/>
          </a:bodyPr>
          <a:lstStyle/>
          <a:p>
            <a:r>
              <a:rPr lang="en-US" b="1" dirty="0"/>
              <a:t>Relevant Purpose-built Solution</a:t>
            </a:r>
          </a:p>
          <a:p>
            <a:r>
              <a:rPr lang="en-US" sz="1400" dirty="0"/>
              <a:t>Many </a:t>
            </a:r>
            <a:r>
              <a:rPr lang="en-US" sz="1400" dirty="0" err="1"/>
              <a:t>TeraStation</a:t>
            </a:r>
            <a:r>
              <a:rPr lang="en-US" sz="1400" dirty="0"/>
              <a:t> storage devices are designed for use by Small Business, SMB, and entry-level Enterprise environments</a:t>
            </a:r>
          </a:p>
          <a:p>
            <a:endParaRPr lang="en-US" dirty="0"/>
          </a:p>
        </p:txBody>
      </p:sp>
      <p:sp>
        <p:nvSpPr>
          <p:cNvPr id="29" name="TextBox 28">
            <a:extLst>
              <a:ext uri="{FF2B5EF4-FFF2-40B4-BE49-F238E27FC236}">
                <a16:creationId xmlns:a16="http://schemas.microsoft.com/office/drawing/2014/main" id="{47BC57E2-6B9E-4720-8A71-CF6342DD97FB}"/>
              </a:ext>
            </a:extLst>
          </p:cNvPr>
          <p:cNvSpPr txBox="1"/>
          <p:nvPr/>
        </p:nvSpPr>
        <p:spPr>
          <a:xfrm>
            <a:off x="1494526" y="3010528"/>
            <a:ext cx="6104237" cy="800219"/>
          </a:xfrm>
          <a:prstGeom prst="rect">
            <a:avLst/>
          </a:prstGeom>
          <a:noFill/>
        </p:spPr>
        <p:txBody>
          <a:bodyPr wrap="square" rtlCol="0">
            <a:spAutoFit/>
          </a:bodyPr>
          <a:lstStyle/>
          <a:p>
            <a:r>
              <a:rPr lang="en-US" b="1" dirty="0"/>
              <a:t>Coverage</a:t>
            </a:r>
          </a:p>
          <a:p>
            <a:r>
              <a:rPr lang="en-US" sz="1400" dirty="0"/>
              <a:t>Dedicated Buffalo representatives standing by to help your customer identify the correct product for their needs</a:t>
            </a:r>
            <a:endParaRPr lang="en-US" dirty="0"/>
          </a:p>
        </p:txBody>
      </p:sp>
      <p:sp>
        <p:nvSpPr>
          <p:cNvPr id="30" name="TextBox 29">
            <a:extLst>
              <a:ext uri="{FF2B5EF4-FFF2-40B4-BE49-F238E27FC236}">
                <a16:creationId xmlns:a16="http://schemas.microsoft.com/office/drawing/2014/main" id="{D760BA28-1658-4676-8579-9EF8C22DA0D2}"/>
              </a:ext>
            </a:extLst>
          </p:cNvPr>
          <p:cNvSpPr txBox="1"/>
          <p:nvPr/>
        </p:nvSpPr>
        <p:spPr>
          <a:xfrm>
            <a:off x="1494526" y="1946041"/>
            <a:ext cx="6104237" cy="1292662"/>
          </a:xfrm>
          <a:prstGeom prst="rect">
            <a:avLst/>
          </a:prstGeom>
          <a:noFill/>
        </p:spPr>
        <p:txBody>
          <a:bodyPr wrap="square" rtlCol="0">
            <a:spAutoFit/>
          </a:bodyPr>
          <a:lstStyle/>
          <a:p>
            <a:r>
              <a:rPr lang="en-US" b="1" dirty="0"/>
              <a:t>Ease of use</a:t>
            </a:r>
          </a:p>
          <a:p>
            <a:r>
              <a:rPr lang="en-US" sz="1400" dirty="0"/>
              <a:t>Our network storage devices come with hard drives included. This means pre-configured RAID and plug and play capabilities &amp; one stop 24x7 US based support by Buffalo</a:t>
            </a:r>
          </a:p>
          <a:p>
            <a:endParaRPr lang="en-US" dirty="0"/>
          </a:p>
        </p:txBody>
      </p:sp>
      <p:sp>
        <p:nvSpPr>
          <p:cNvPr id="31" name="TextBox 30">
            <a:extLst>
              <a:ext uri="{FF2B5EF4-FFF2-40B4-BE49-F238E27FC236}">
                <a16:creationId xmlns:a16="http://schemas.microsoft.com/office/drawing/2014/main" id="{1973ACD1-1B8E-4D3F-9544-0CCD0012CC9C}"/>
              </a:ext>
            </a:extLst>
          </p:cNvPr>
          <p:cNvSpPr txBox="1"/>
          <p:nvPr/>
        </p:nvSpPr>
        <p:spPr>
          <a:xfrm>
            <a:off x="1478050" y="3985680"/>
            <a:ext cx="6104237" cy="1292662"/>
          </a:xfrm>
          <a:prstGeom prst="rect">
            <a:avLst/>
          </a:prstGeom>
          <a:noFill/>
        </p:spPr>
        <p:txBody>
          <a:bodyPr wrap="square" rtlCol="0">
            <a:spAutoFit/>
          </a:bodyPr>
          <a:lstStyle/>
          <a:p>
            <a:r>
              <a:rPr lang="en-US" b="1" dirty="0"/>
              <a:t>Price</a:t>
            </a:r>
          </a:p>
          <a:p>
            <a:r>
              <a:rPr lang="en-US" sz="1400" dirty="0"/>
              <a:t>Storage is not the first thought for most small businesses.  </a:t>
            </a:r>
            <a:r>
              <a:rPr lang="en-US" sz="1400" dirty="0" err="1"/>
              <a:t>TeraStations</a:t>
            </a:r>
            <a:r>
              <a:rPr lang="en-US" sz="1400" dirty="0"/>
              <a:t> are purpose built for the SMB user with SMB price points in mind</a:t>
            </a:r>
          </a:p>
          <a:p>
            <a:endParaRPr lang="en-US" sz="1400" dirty="0"/>
          </a:p>
          <a:p>
            <a:endParaRPr lang="en-US" dirty="0"/>
          </a:p>
        </p:txBody>
      </p:sp>
    </p:spTree>
    <p:extLst>
      <p:ext uri="{BB962C8B-B14F-4D97-AF65-F5344CB8AC3E}">
        <p14:creationId xmlns:p14="http://schemas.microsoft.com/office/powerpoint/2010/main" val="62586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top left corne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5" name="Picture 4" descr="Buffalo r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6"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Update</a:t>
            </a:r>
          </a:p>
        </p:txBody>
      </p:sp>
      <p:sp>
        <p:nvSpPr>
          <p:cNvPr id="7" name="TextBox 6"/>
          <p:cNvSpPr txBox="1"/>
          <p:nvPr/>
        </p:nvSpPr>
        <p:spPr>
          <a:xfrm>
            <a:off x="4209690" y="601880"/>
            <a:ext cx="3383711" cy="476726"/>
          </a:xfrm>
          <a:prstGeom prst="roundRect">
            <a:avLst/>
          </a:prstGeom>
          <a:solidFill>
            <a:schemeClr val="tx2">
              <a:lumMod val="20000"/>
              <a:lumOff val="80000"/>
            </a:schemeClr>
          </a:solidFill>
        </p:spPr>
        <p:txBody>
          <a:bodyPr wrap="square" rtlCol="0">
            <a:spAutoFit/>
          </a:bodyPr>
          <a:lstStyle/>
          <a:p>
            <a:pPr algn="ctr">
              <a:buClr>
                <a:srgbClr val="FF0000"/>
              </a:buClr>
            </a:pPr>
            <a:r>
              <a:rPr lang="en-US" sz="2200" b="1" i="1" dirty="0">
                <a:solidFill>
                  <a:schemeClr val="tx1">
                    <a:lumMod val="65000"/>
                    <a:lumOff val="35000"/>
                  </a:schemeClr>
                </a:solidFill>
              </a:rPr>
              <a:t>Any Questions?</a:t>
            </a:r>
          </a:p>
        </p:txBody>
      </p:sp>
      <p:sp>
        <p:nvSpPr>
          <p:cNvPr id="8" name="TextBox 7"/>
          <p:cNvSpPr txBox="1"/>
          <p:nvPr/>
        </p:nvSpPr>
        <p:spPr>
          <a:xfrm>
            <a:off x="960176" y="1355632"/>
            <a:ext cx="6050224" cy="1191816"/>
          </a:xfrm>
          <a:prstGeom prst="roundRect">
            <a:avLst/>
          </a:prstGeom>
          <a:solidFill>
            <a:schemeClr val="tx2">
              <a:lumMod val="20000"/>
              <a:lumOff val="80000"/>
            </a:schemeClr>
          </a:solidFill>
        </p:spPr>
        <p:txBody>
          <a:bodyPr wrap="square" rtlCol="0">
            <a:spAutoFit/>
          </a:bodyPr>
          <a:lstStyle/>
          <a:p>
            <a:pPr>
              <a:buClr>
                <a:srgbClr val="FF0000"/>
              </a:buClr>
            </a:pPr>
            <a:r>
              <a:rPr lang="en-US" sz="1600" b="1" dirty="0">
                <a:solidFill>
                  <a:schemeClr val="tx1">
                    <a:lumMod val="65000"/>
                    <a:lumOff val="35000"/>
                  </a:schemeClr>
                </a:solidFill>
              </a:rPr>
              <a:t>Contact Information</a:t>
            </a:r>
          </a:p>
          <a:p>
            <a:pPr marL="800100" lvl="1" indent="-342900">
              <a:buClr>
                <a:srgbClr val="FF0000"/>
              </a:buClr>
              <a:buFont typeface="Wingdings" panose="05000000000000000000" pitchFamily="2" charset="2"/>
              <a:buChar char="§"/>
            </a:pPr>
            <a:r>
              <a:rPr lang="en-US" sz="1600" dirty="0">
                <a:solidFill>
                  <a:schemeClr val="tx1">
                    <a:lumMod val="65000"/>
                    <a:lumOff val="35000"/>
                  </a:schemeClr>
                </a:solidFill>
              </a:rPr>
              <a:t>Mark Green</a:t>
            </a:r>
          </a:p>
          <a:p>
            <a:pPr marL="800100" lvl="1" indent="-342900">
              <a:buClr>
                <a:srgbClr val="FF0000"/>
              </a:buClr>
              <a:buFont typeface="Wingdings" panose="05000000000000000000" pitchFamily="2" charset="2"/>
              <a:buChar char="§"/>
            </a:pPr>
            <a:r>
              <a:rPr lang="en-US" sz="1600" dirty="0">
                <a:solidFill>
                  <a:schemeClr val="tx1">
                    <a:lumMod val="65000"/>
                    <a:lumOff val="35000"/>
                  </a:schemeClr>
                </a:solidFill>
              </a:rPr>
              <a:t>512-349-1368</a:t>
            </a:r>
          </a:p>
          <a:p>
            <a:pPr marL="800100" lvl="1" indent="-342900">
              <a:buClr>
                <a:srgbClr val="FF0000"/>
              </a:buClr>
              <a:buFont typeface="Wingdings" panose="05000000000000000000" pitchFamily="2" charset="2"/>
              <a:buChar char="§"/>
            </a:pPr>
            <a:r>
              <a:rPr lang="en-US" sz="1600" dirty="0">
                <a:solidFill>
                  <a:schemeClr val="tx1">
                    <a:lumMod val="65000"/>
                    <a:lumOff val="35000"/>
                  </a:schemeClr>
                </a:solidFill>
                <a:hlinkClick r:id="rId6"/>
              </a:rPr>
              <a:t>Mark.Green@BuffaloAmericas.com</a:t>
            </a:r>
            <a:endParaRPr lang="en-US" sz="1600" dirty="0">
              <a:solidFill>
                <a:schemeClr val="tx1">
                  <a:lumMod val="65000"/>
                  <a:lumOff val="35000"/>
                </a:schemeClr>
              </a:solidFill>
            </a:endParaRPr>
          </a:p>
        </p:txBody>
      </p:sp>
      <p:sp>
        <p:nvSpPr>
          <p:cNvPr id="12" name="AutoShape 4" descr="Image result for canada flag">
            <a:extLst>
              <a:ext uri="{FF2B5EF4-FFF2-40B4-BE49-F238E27FC236}">
                <a16:creationId xmlns:a16="http://schemas.microsoft.com/office/drawing/2014/main" id="{F1C95F19-009B-4136-87E9-DC258A98074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close up of a person&#10;&#10;Description automatically generated">
            <a:extLst>
              <a:ext uri="{FF2B5EF4-FFF2-40B4-BE49-F238E27FC236}">
                <a16:creationId xmlns:a16="http://schemas.microsoft.com/office/drawing/2014/main" id="{4EEA55E8-48D7-46A8-BFA1-8F2892632688}"/>
              </a:ext>
            </a:extLst>
          </p:cNvPr>
          <p:cNvPicPr>
            <a:picLocks noChangeAspect="1"/>
          </p:cNvPicPr>
          <p:nvPr/>
        </p:nvPicPr>
        <p:blipFill>
          <a:blip r:embed="rId7"/>
          <a:stretch>
            <a:fillRect/>
          </a:stretch>
        </p:blipFill>
        <p:spPr>
          <a:xfrm>
            <a:off x="7110910" y="1100819"/>
            <a:ext cx="1540798" cy="1537915"/>
          </a:xfrm>
          <a:prstGeom prst="rect">
            <a:avLst/>
          </a:prstGeom>
        </p:spPr>
      </p:pic>
      <p:pic>
        <p:nvPicPr>
          <p:cNvPr id="15" name="Picture 14" descr="Buffalo red logo.png">
            <a:extLst>
              <a:ext uri="{FF2B5EF4-FFF2-40B4-BE49-F238E27FC236}">
                <a16:creationId xmlns:a16="http://schemas.microsoft.com/office/drawing/2014/main" id="{52EE0241-3864-42B7-976F-B476BC73CB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347" y="2492291"/>
            <a:ext cx="1263923" cy="237182"/>
          </a:xfrm>
          <a:prstGeom prst="rect">
            <a:avLst/>
          </a:prstGeom>
        </p:spPr>
      </p:pic>
      <p:pic>
        <p:nvPicPr>
          <p:cNvPr id="3" name="Picture 2" descr="right side triangle-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6" name="Picture 2" descr="Image result for novastor image">
            <a:extLst>
              <a:ext uri="{FF2B5EF4-FFF2-40B4-BE49-F238E27FC236}">
                <a16:creationId xmlns:a16="http://schemas.microsoft.com/office/drawing/2014/main" id="{85A334DF-D63D-4AE7-9AA9-6E1589067F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300" y="3911883"/>
            <a:ext cx="1439448" cy="3443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boy posing for a photo&#10;&#10;Description automatically generated">
            <a:extLst>
              <a:ext uri="{FF2B5EF4-FFF2-40B4-BE49-F238E27FC236}">
                <a16:creationId xmlns:a16="http://schemas.microsoft.com/office/drawing/2014/main" id="{C4679B7C-9976-4692-A007-D64304137107}"/>
              </a:ext>
            </a:extLst>
          </p:cNvPr>
          <p:cNvPicPr>
            <a:picLocks noChangeAspect="1"/>
          </p:cNvPicPr>
          <p:nvPr/>
        </p:nvPicPr>
        <p:blipFill>
          <a:blip r:embed="rId10"/>
          <a:stretch>
            <a:fillRect/>
          </a:stretch>
        </p:blipFill>
        <p:spPr>
          <a:xfrm>
            <a:off x="7395277" y="2855626"/>
            <a:ext cx="1022062" cy="1056257"/>
          </a:xfrm>
          <a:prstGeom prst="rect">
            <a:avLst/>
          </a:prstGeom>
        </p:spPr>
      </p:pic>
      <p:sp>
        <p:nvSpPr>
          <p:cNvPr id="18" name="TextBox 17">
            <a:extLst>
              <a:ext uri="{FF2B5EF4-FFF2-40B4-BE49-F238E27FC236}">
                <a16:creationId xmlns:a16="http://schemas.microsoft.com/office/drawing/2014/main" id="{3969435C-0003-4520-97DB-DDA2E81CF533}"/>
              </a:ext>
            </a:extLst>
          </p:cNvPr>
          <p:cNvSpPr txBox="1"/>
          <p:nvPr/>
        </p:nvSpPr>
        <p:spPr>
          <a:xfrm>
            <a:off x="885119" y="2892251"/>
            <a:ext cx="6050224" cy="1191816"/>
          </a:xfrm>
          <a:prstGeom prst="roundRect">
            <a:avLst/>
          </a:prstGeom>
          <a:solidFill>
            <a:schemeClr val="tx2">
              <a:lumMod val="20000"/>
              <a:lumOff val="80000"/>
            </a:schemeClr>
          </a:solidFill>
        </p:spPr>
        <p:txBody>
          <a:bodyPr wrap="square" rtlCol="0">
            <a:spAutoFit/>
          </a:bodyPr>
          <a:lstStyle/>
          <a:p>
            <a:pPr>
              <a:buClr>
                <a:srgbClr val="FF0000"/>
              </a:buClr>
            </a:pPr>
            <a:r>
              <a:rPr lang="en-US" sz="1600" b="1" dirty="0">
                <a:solidFill>
                  <a:schemeClr val="tx1">
                    <a:lumMod val="65000"/>
                    <a:lumOff val="35000"/>
                  </a:schemeClr>
                </a:solidFill>
              </a:rPr>
              <a:t>Contact Information</a:t>
            </a:r>
          </a:p>
          <a:p>
            <a:pPr marL="800100" lvl="1" indent="-342900">
              <a:buClr>
                <a:srgbClr val="FF0000"/>
              </a:buClr>
              <a:buFont typeface="Wingdings" panose="05000000000000000000" pitchFamily="2" charset="2"/>
              <a:buChar char="§"/>
            </a:pPr>
            <a:r>
              <a:rPr lang="en-US" sz="1600" dirty="0">
                <a:solidFill>
                  <a:schemeClr val="tx1">
                    <a:lumMod val="65000"/>
                    <a:lumOff val="35000"/>
                  </a:schemeClr>
                </a:solidFill>
              </a:rPr>
              <a:t>Adam </a:t>
            </a:r>
            <a:r>
              <a:rPr lang="en-US" sz="1600" dirty="0" err="1">
                <a:solidFill>
                  <a:schemeClr val="tx1">
                    <a:lumMod val="65000"/>
                    <a:lumOff val="35000"/>
                  </a:schemeClr>
                </a:solidFill>
              </a:rPr>
              <a:t>Stuflick</a:t>
            </a:r>
            <a:endParaRPr lang="en-US" sz="1600" dirty="0">
              <a:solidFill>
                <a:schemeClr val="tx1">
                  <a:lumMod val="65000"/>
                  <a:lumOff val="35000"/>
                </a:schemeClr>
              </a:solidFill>
            </a:endParaRPr>
          </a:p>
          <a:p>
            <a:pPr marL="800100" lvl="1" indent="-342900">
              <a:buClr>
                <a:srgbClr val="FF0000"/>
              </a:buClr>
              <a:buFont typeface="Wingdings" panose="05000000000000000000" pitchFamily="2" charset="2"/>
              <a:buChar char="§"/>
            </a:pPr>
            <a:r>
              <a:rPr lang="en-US" sz="1600" dirty="0">
                <a:solidFill>
                  <a:schemeClr val="tx1">
                    <a:lumMod val="65000"/>
                    <a:lumOff val="35000"/>
                  </a:schemeClr>
                </a:solidFill>
              </a:rPr>
              <a:t>805-579-5446</a:t>
            </a:r>
          </a:p>
          <a:p>
            <a:pPr marL="800100" lvl="1" indent="-342900">
              <a:buClr>
                <a:srgbClr val="FF0000"/>
              </a:buClr>
              <a:buFont typeface="Wingdings" panose="05000000000000000000" pitchFamily="2" charset="2"/>
              <a:buChar char="§"/>
            </a:pPr>
            <a:r>
              <a:rPr lang="en-US" sz="1600" dirty="0">
                <a:solidFill>
                  <a:schemeClr val="tx1">
                    <a:lumMod val="65000"/>
                    <a:lumOff val="35000"/>
                  </a:schemeClr>
                </a:solidFill>
                <a:hlinkClick r:id="rId11"/>
              </a:rPr>
              <a:t>Adam.Stuflick@NovaStor.com</a:t>
            </a:r>
            <a:endParaRPr lang="en-US" sz="1600" dirty="0">
              <a:solidFill>
                <a:schemeClr val="tx1">
                  <a:lumMod val="65000"/>
                  <a:lumOff val="35000"/>
                </a:schemeClr>
              </a:solidFill>
            </a:endParaRPr>
          </a:p>
        </p:txBody>
      </p:sp>
      <p:pic>
        <p:nvPicPr>
          <p:cNvPr id="11" name="Picture 10" descr="A person looking at the camera&#10;&#10;Description automatically generated">
            <a:extLst>
              <a:ext uri="{FF2B5EF4-FFF2-40B4-BE49-F238E27FC236}">
                <a16:creationId xmlns:a16="http://schemas.microsoft.com/office/drawing/2014/main" id="{47C6B066-CB65-40F0-BE50-07504C1A55B1}"/>
              </a:ext>
            </a:extLst>
          </p:cNvPr>
          <p:cNvPicPr>
            <a:picLocks noChangeAspect="1"/>
          </p:cNvPicPr>
          <p:nvPr/>
        </p:nvPicPr>
        <p:blipFill>
          <a:blip r:embed="rId12"/>
          <a:stretch>
            <a:fillRect/>
          </a:stretch>
        </p:blipFill>
        <p:spPr>
          <a:xfrm>
            <a:off x="7321398" y="2811079"/>
            <a:ext cx="1145350" cy="11453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817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4" name="Picture 3"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5" name="Picture 4"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6"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Welcome</a:t>
            </a:r>
          </a:p>
        </p:txBody>
      </p:sp>
      <p:sp>
        <p:nvSpPr>
          <p:cNvPr id="7" name="TextBox 6"/>
          <p:cNvSpPr txBox="1"/>
          <p:nvPr/>
        </p:nvSpPr>
        <p:spPr>
          <a:xfrm>
            <a:off x="4209690" y="601880"/>
            <a:ext cx="3383711" cy="476726"/>
          </a:xfrm>
          <a:prstGeom prst="roundRect">
            <a:avLst/>
          </a:prstGeom>
          <a:solidFill>
            <a:schemeClr val="tx2">
              <a:lumMod val="20000"/>
              <a:lumOff val="80000"/>
            </a:schemeClr>
          </a:solidFill>
        </p:spPr>
        <p:txBody>
          <a:bodyPr wrap="square" rtlCol="0">
            <a:spAutoFit/>
          </a:bodyPr>
          <a:lstStyle/>
          <a:p>
            <a:pPr algn="ctr">
              <a:buClr>
                <a:srgbClr val="FF0000"/>
              </a:buClr>
            </a:pPr>
            <a:r>
              <a:rPr lang="en-US" sz="2200" b="1" i="1" dirty="0">
                <a:solidFill>
                  <a:schemeClr val="tx1">
                    <a:lumMod val="65000"/>
                    <a:lumOff val="35000"/>
                  </a:schemeClr>
                </a:solidFill>
              </a:rPr>
              <a:t>Today’s Presenters</a:t>
            </a:r>
          </a:p>
        </p:txBody>
      </p:sp>
      <p:sp>
        <p:nvSpPr>
          <p:cNvPr id="12" name="AutoShape 4" descr="Image result for canada flag">
            <a:extLst>
              <a:ext uri="{FF2B5EF4-FFF2-40B4-BE49-F238E27FC236}">
                <a16:creationId xmlns:a16="http://schemas.microsoft.com/office/drawing/2014/main" id="{F1C95F19-009B-4136-87E9-DC258A98074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D298AB97-B620-495E-8DA7-218B547ADBD6}"/>
              </a:ext>
            </a:extLst>
          </p:cNvPr>
          <p:cNvSpPr txBox="1"/>
          <p:nvPr/>
        </p:nvSpPr>
        <p:spPr>
          <a:xfrm>
            <a:off x="815352" y="1416340"/>
            <a:ext cx="5619954" cy="851297"/>
          </a:xfrm>
          <a:prstGeom prst="roundRect">
            <a:avLst/>
          </a:prstGeom>
          <a:solidFill>
            <a:schemeClr val="tx2">
              <a:lumMod val="20000"/>
              <a:lumOff val="80000"/>
            </a:schemeClr>
          </a:solidFill>
        </p:spPr>
        <p:txBody>
          <a:bodyPr wrap="square" rtlCol="0">
            <a:spAutoFit/>
          </a:bodyPr>
          <a:lstStyle/>
          <a:p>
            <a:pPr lvl="1">
              <a:buClr>
                <a:srgbClr val="FF0000"/>
              </a:buClr>
            </a:pPr>
            <a:r>
              <a:rPr lang="en-US" sz="2200" dirty="0">
                <a:solidFill>
                  <a:schemeClr val="tx1">
                    <a:lumMod val="65000"/>
                    <a:lumOff val="35000"/>
                  </a:schemeClr>
                </a:solidFill>
              </a:rPr>
              <a:t>Mark Green – </a:t>
            </a:r>
          </a:p>
          <a:p>
            <a:pPr lvl="1">
              <a:buClr>
                <a:srgbClr val="FF0000"/>
              </a:buClr>
            </a:pPr>
            <a:r>
              <a:rPr lang="en-US" sz="2200" dirty="0">
                <a:solidFill>
                  <a:schemeClr val="tx1">
                    <a:lumMod val="65000"/>
                    <a:lumOff val="35000"/>
                  </a:schemeClr>
                </a:solidFill>
              </a:rPr>
              <a:t>Buffalo Account Manager</a:t>
            </a:r>
          </a:p>
        </p:txBody>
      </p:sp>
      <p:pic>
        <p:nvPicPr>
          <p:cNvPr id="16" name="Picture 15" descr="A person smiling for the camera&#10;&#10;Description automatically generated">
            <a:extLst>
              <a:ext uri="{FF2B5EF4-FFF2-40B4-BE49-F238E27FC236}">
                <a16:creationId xmlns:a16="http://schemas.microsoft.com/office/drawing/2014/main" id="{D6CD757E-03D2-4A8A-B3C7-DFB219D95982}"/>
              </a:ext>
            </a:extLst>
          </p:cNvPr>
          <p:cNvPicPr>
            <a:picLocks noChangeAspect="1"/>
          </p:cNvPicPr>
          <p:nvPr/>
        </p:nvPicPr>
        <p:blipFill>
          <a:blip r:embed="rId7"/>
          <a:stretch>
            <a:fillRect/>
          </a:stretch>
        </p:blipFill>
        <p:spPr>
          <a:xfrm>
            <a:off x="7095313" y="1389288"/>
            <a:ext cx="898775" cy="883412"/>
          </a:xfrm>
          <a:prstGeom prst="rect">
            <a:avLst/>
          </a:prstGeom>
        </p:spPr>
      </p:pic>
      <p:sp>
        <p:nvSpPr>
          <p:cNvPr id="13" name="TextBox 12">
            <a:extLst>
              <a:ext uri="{FF2B5EF4-FFF2-40B4-BE49-F238E27FC236}">
                <a16:creationId xmlns:a16="http://schemas.microsoft.com/office/drawing/2014/main" id="{0AA1DAD4-B186-4B77-87B5-09DCFAC6E355}"/>
              </a:ext>
            </a:extLst>
          </p:cNvPr>
          <p:cNvSpPr txBox="1"/>
          <p:nvPr/>
        </p:nvSpPr>
        <p:spPr>
          <a:xfrm>
            <a:off x="822257" y="2603382"/>
            <a:ext cx="5619954" cy="851297"/>
          </a:xfrm>
          <a:prstGeom prst="roundRect">
            <a:avLst/>
          </a:prstGeom>
          <a:solidFill>
            <a:schemeClr val="tx2">
              <a:lumMod val="20000"/>
              <a:lumOff val="80000"/>
            </a:schemeClr>
          </a:solidFill>
        </p:spPr>
        <p:txBody>
          <a:bodyPr wrap="square" rtlCol="0">
            <a:spAutoFit/>
          </a:bodyPr>
          <a:lstStyle/>
          <a:p>
            <a:pPr lvl="1">
              <a:buClr>
                <a:srgbClr val="FF0000"/>
              </a:buClr>
            </a:pPr>
            <a:r>
              <a:rPr lang="en-US" sz="2200" dirty="0">
                <a:solidFill>
                  <a:schemeClr val="tx1">
                    <a:lumMod val="65000"/>
                    <a:lumOff val="35000"/>
                  </a:schemeClr>
                </a:solidFill>
              </a:rPr>
              <a:t>Gary Thomas – </a:t>
            </a:r>
          </a:p>
          <a:p>
            <a:pPr lvl="1">
              <a:buClr>
                <a:srgbClr val="FF0000"/>
              </a:buClr>
            </a:pPr>
            <a:r>
              <a:rPr lang="en-US" sz="2200" dirty="0">
                <a:solidFill>
                  <a:schemeClr val="tx1">
                    <a:lumMod val="65000"/>
                    <a:lumOff val="35000"/>
                  </a:schemeClr>
                </a:solidFill>
              </a:rPr>
              <a:t>Buffalo Sales Engineer</a:t>
            </a:r>
          </a:p>
        </p:txBody>
      </p:sp>
      <p:pic>
        <p:nvPicPr>
          <p:cNvPr id="17" name="Picture 16" descr="A close up of a person&#10;&#10;Description automatically generated">
            <a:extLst>
              <a:ext uri="{FF2B5EF4-FFF2-40B4-BE49-F238E27FC236}">
                <a16:creationId xmlns:a16="http://schemas.microsoft.com/office/drawing/2014/main" id="{CB8A381B-1BAD-4657-AF86-32A3593CFFDF}"/>
              </a:ext>
            </a:extLst>
          </p:cNvPr>
          <p:cNvPicPr>
            <a:picLocks noChangeAspect="1"/>
          </p:cNvPicPr>
          <p:nvPr/>
        </p:nvPicPr>
        <p:blipFill>
          <a:blip r:embed="rId8"/>
          <a:stretch>
            <a:fillRect/>
          </a:stretch>
        </p:blipFill>
        <p:spPr>
          <a:xfrm>
            <a:off x="7049857" y="1157936"/>
            <a:ext cx="1119359" cy="1117265"/>
          </a:xfrm>
          <a:prstGeom prst="rect">
            <a:avLst/>
          </a:prstGeom>
        </p:spPr>
      </p:pic>
      <p:sp>
        <p:nvSpPr>
          <p:cNvPr id="19" name="TextBox 18">
            <a:extLst>
              <a:ext uri="{FF2B5EF4-FFF2-40B4-BE49-F238E27FC236}">
                <a16:creationId xmlns:a16="http://schemas.microsoft.com/office/drawing/2014/main" id="{9A48E05E-E3E7-4CB0-82F1-AF21A11B2314}"/>
              </a:ext>
            </a:extLst>
          </p:cNvPr>
          <p:cNvSpPr txBox="1"/>
          <p:nvPr/>
        </p:nvSpPr>
        <p:spPr>
          <a:xfrm>
            <a:off x="835028" y="3815822"/>
            <a:ext cx="5619954" cy="851297"/>
          </a:xfrm>
          <a:prstGeom prst="roundRect">
            <a:avLst/>
          </a:prstGeom>
          <a:solidFill>
            <a:schemeClr val="tx2">
              <a:lumMod val="20000"/>
              <a:lumOff val="80000"/>
            </a:schemeClr>
          </a:solidFill>
        </p:spPr>
        <p:txBody>
          <a:bodyPr wrap="square" rtlCol="0">
            <a:spAutoFit/>
          </a:bodyPr>
          <a:lstStyle/>
          <a:p>
            <a:pPr lvl="1">
              <a:buClr>
                <a:srgbClr val="FF0000"/>
              </a:buClr>
            </a:pPr>
            <a:r>
              <a:rPr lang="en-US" sz="2200" dirty="0">
                <a:solidFill>
                  <a:schemeClr val="tx1">
                    <a:lumMod val="65000"/>
                    <a:lumOff val="35000"/>
                  </a:schemeClr>
                </a:solidFill>
              </a:rPr>
              <a:t>Nathan Fouarge– </a:t>
            </a:r>
          </a:p>
          <a:p>
            <a:pPr lvl="1">
              <a:buClr>
                <a:srgbClr val="FF0000"/>
              </a:buClr>
            </a:pPr>
            <a:r>
              <a:rPr lang="en-US" sz="2200" dirty="0" err="1">
                <a:solidFill>
                  <a:schemeClr val="tx1">
                    <a:lumMod val="65000"/>
                    <a:lumOff val="35000"/>
                  </a:schemeClr>
                </a:solidFill>
              </a:rPr>
              <a:t>NovaStor</a:t>
            </a:r>
            <a:r>
              <a:rPr lang="en-US" sz="2200">
                <a:solidFill>
                  <a:schemeClr val="tx1">
                    <a:lumMod val="65000"/>
                    <a:lumOff val="35000"/>
                  </a:schemeClr>
                </a:solidFill>
              </a:rPr>
              <a:t> VP of </a:t>
            </a:r>
            <a:r>
              <a:rPr lang="en-US" sz="2200" dirty="0">
                <a:solidFill>
                  <a:schemeClr val="tx1">
                    <a:lumMod val="65000"/>
                    <a:lumOff val="35000"/>
                  </a:schemeClr>
                </a:solidFill>
              </a:rPr>
              <a:t>Strategic Solutions</a:t>
            </a:r>
          </a:p>
        </p:txBody>
      </p:sp>
      <p:pic>
        <p:nvPicPr>
          <p:cNvPr id="20" name="Picture 2" descr="Image result for novastor image">
            <a:extLst>
              <a:ext uri="{FF2B5EF4-FFF2-40B4-BE49-F238E27FC236}">
                <a16:creationId xmlns:a16="http://schemas.microsoft.com/office/drawing/2014/main" id="{C93CA010-C519-4314-9826-234A6BA9B2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6997" y="4726176"/>
            <a:ext cx="1439448" cy="3443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boy posing for a photo&#10;&#10;Description automatically generated">
            <a:extLst>
              <a:ext uri="{FF2B5EF4-FFF2-40B4-BE49-F238E27FC236}">
                <a16:creationId xmlns:a16="http://schemas.microsoft.com/office/drawing/2014/main" id="{3AADD294-B419-4C18-A9F7-3238599C7083}"/>
              </a:ext>
            </a:extLst>
          </p:cNvPr>
          <p:cNvPicPr>
            <a:picLocks noChangeAspect="1"/>
          </p:cNvPicPr>
          <p:nvPr/>
        </p:nvPicPr>
        <p:blipFill>
          <a:blip r:embed="rId10"/>
          <a:stretch>
            <a:fillRect/>
          </a:stretch>
        </p:blipFill>
        <p:spPr>
          <a:xfrm>
            <a:off x="7018025" y="3745481"/>
            <a:ext cx="1022062" cy="1056257"/>
          </a:xfrm>
          <a:prstGeom prst="rect">
            <a:avLst/>
          </a:prstGeom>
        </p:spPr>
      </p:pic>
      <p:pic>
        <p:nvPicPr>
          <p:cNvPr id="11" name="Picture 10" descr="A person wearing glasses and looking at the camera&#10;&#10;Description automatically generated">
            <a:extLst>
              <a:ext uri="{FF2B5EF4-FFF2-40B4-BE49-F238E27FC236}">
                <a16:creationId xmlns:a16="http://schemas.microsoft.com/office/drawing/2014/main" id="{56BACD10-2309-4388-B38C-19E3443F553E}"/>
              </a:ext>
            </a:extLst>
          </p:cNvPr>
          <p:cNvPicPr>
            <a:picLocks noChangeAspect="1"/>
          </p:cNvPicPr>
          <p:nvPr/>
        </p:nvPicPr>
        <p:blipFill>
          <a:blip r:embed="rId11"/>
          <a:stretch>
            <a:fillRect/>
          </a:stretch>
        </p:blipFill>
        <p:spPr>
          <a:xfrm>
            <a:off x="7034588" y="2399143"/>
            <a:ext cx="1053964" cy="1056257"/>
          </a:xfrm>
          <a:prstGeom prst="rect">
            <a:avLst/>
          </a:prstGeom>
        </p:spPr>
      </p:pic>
      <p:pic>
        <p:nvPicPr>
          <p:cNvPr id="22" name="Picture 21" descr="Buffalo red logo.png">
            <a:extLst>
              <a:ext uri="{FF2B5EF4-FFF2-40B4-BE49-F238E27FC236}">
                <a16:creationId xmlns:a16="http://schemas.microsoft.com/office/drawing/2014/main" id="{0E5D78E5-797C-4600-8DEA-5BE4795DF4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0902" y="3450259"/>
            <a:ext cx="901335" cy="169140"/>
          </a:xfrm>
          <a:prstGeom prst="rect">
            <a:avLst/>
          </a:prstGeom>
        </p:spPr>
      </p:pic>
      <p:pic>
        <p:nvPicPr>
          <p:cNvPr id="18" name="Picture 17" descr="Buffalo red logo.png">
            <a:extLst>
              <a:ext uri="{FF2B5EF4-FFF2-40B4-BE49-F238E27FC236}">
                <a16:creationId xmlns:a16="http://schemas.microsoft.com/office/drawing/2014/main" id="{638D02FF-1BC7-49E5-9967-D011CDAFF1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0801" y="2189342"/>
            <a:ext cx="901335" cy="169140"/>
          </a:xfrm>
          <a:prstGeom prst="rect">
            <a:avLst/>
          </a:prstGeom>
        </p:spPr>
      </p:pic>
    </p:spTree>
    <p:extLst>
      <p:ext uri="{BB962C8B-B14F-4D97-AF65-F5344CB8AC3E}">
        <p14:creationId xmlns:p14="http://schemas.microsoft.com/office/powerpoint/2010/main" val="398102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2474" y="888592"/>
            <a:ext cx="7998125" cy="2862322"/>
          </a:xfrm>
          <a:prstGeom prst="rect">
            <a:avLst/>
          </a:prstGeom>
          <a:noFill/>
        </p:spPr>
        <p:txBody>
          <a:bodyPr wrap="square" rtlCol="0">
            <a:spAutoFit/>
          </a:bodyPr>
          <a:lstStyle/>
          <a:p>
            <a:pPr marL="342900" indent="-342900">
              <a:buClr>
                <a:srgbClr val="FF0000"/>
              </a:buClr>
              <a:buFont typeface="Wingdings" panose="05000000000000000000" pitchFamily="2" charset="2"/>
              <a:buChar char="§"/>
            </a:pPr>
            <a:r>
              <a:rPr lang="en-US" sz="2400" b="1" dirty="0">
                <a:solidFill>
                  <a:schemeClr val="tx1">
                    <a:lumMod val="65000"/>
                    <a:lumOff val="35000"/>
                  </a:schemeClr>
                </a:solidFill>
              </a:rPr>
              <a:t>Founded in 1974 - 45+ years</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Headquarters - Nagoya, Japan</a:t>
            </a:r>
          </a:p>
          <a:p>
            <a:pPr marL="1257300" lvl="2" indent="-342900">
              <a:buClr>
                <a:srgbClr val="FF0000"/>
              </a:buClr>
              <a:buFont typeface="Wingdings" panose="05000000000000000000" pitchFamily="2" charset="2"/>
              <a:buChar char="§"/>
            </a:pPr>
            <a:r>
              <a:rPr lang="en-US" dirty="0">
                <a:solidFill>
                  <a:schemeClr val="tx1">
                    <a:lumMod val="65000"/>
                    <a:lumOff val="35000"/>
                  </a:schemeClr>
                </a:solidFill>
              </a:rPr>
              <a:t>Publically Traded on Tokyo Stock Exchange</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North American HQ – Austin, TX</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Award winning North American Tech Support</a:t>
            </a:r>
            <a:endParaRPr lang="en-US" dirty="0">
              <a:solidFill>
                <a:schemeClr val="bg1"/>
              </a:solidFill>
            </a:endParaRPr>
          </a:p>
          <a:p>
            <a:pPr marL="342900" indent="-342900">
              <a:buClr>
                <a:srgbClr val="FF0000"/>
              </a:buClr>
              <a:buFont typeface="Wingdings" panose="05000000000000000000" pitchFamily="2" charset="2"/>
              <a:buChar char="§"/>
            </a:pPr>
            <a:r>
              <a:rPr lang="en-US" sz="2400" b="1" dirty="0">
                <a:solidFill>
                  <a:schemeClr val="tx1">
                    <a:lumMod val="65000"/>
                    <a:lumOff val="35000"/>
                  </a:schemeClr>
                </a:solidFill>
              </a:rPr>
              <a:t>Committed to SMB</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Purpose Built Engineered Products &amp; Solutions</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Dedicated Pre &amp; Post sales resources</a:t>
            </a:r>
            <a:endParaRPr lang="en-US" sz="3200" dirty="0">
              <a:solidFill>
                <a:schemeClr val="bg1"/>
              </a:solidFill>
            </a:endParaRPr>
          </a:p>
          <a:p>
            <a:pPr marL="342900" indent="-342900">
              <a:buClr>
                <a:srgbClr val="FF0000"/>
              </a:buClr>
              <a:buFont typeface="Wingdings" panose="05000000000000000000" pitchFamily="2" charset="2"/>
              <a:buChar char="§"/>
            </a:pPr>
            <a:r>
              <a:rPr lang="en-US" sz="2400" b="1" dirty="0">
                <a:solidFill>
                  <a:schemeClr val="tx1">
                    <a:lumMod val="65000"/>
                    <a:lumOff val="35000"/>
                  </a:schemeClr>
                </a:solidFill>
              </a:rPr>
              <a:t>Network Storage &amp; Networking Product Strength</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8" name="Picture 7"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9" name="Picture 8"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5172" y="667445"/>
            <a:ext cx="3200802" cy="1764442"/>
          </a:xfrm>
          <a:prstGeom prst="rect">
            <a:avLst/>
          </a:prstGeom>
        </p:spPr>
      </p:pic>
    </p:spTree>
    <p:extLst>
      <p:ext uri="{BB962C8B-B14F-4D97-AF65-F5344CB8AC3E}">
        <p14:creationId xmlns:p14="http://schemas.microsoft.com/office/powerpoint/2010/main" val="428483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Data management while remote</a:t>
            </a:r>
          </a:p>
        </p:txBody>
      </p:sp>
      <p:sp>
        <p:nvSpPr>
          <p:cNvPr id="18" name="Rectangle: Rounded Corners 17">
            <a:extLst>
              <a:ext uri="{FF2B5EF4-FFF2-40B4-BE49-F238E27FC236}">
                <a16:creationId xmlns:a16="http://schemas.microsoft.com/office/drawing/2014/main" id="{1323E85B-EAAE-43B6-8BF6-2C80E72D3AC4}"/>
              </a:ext>
            </a:extLst>
          </p:cNvPr>
          <p:cNvSpPr/>
          <p:nvPr/>
        </p:nvSpPr>
        <p:spPr>
          <a:xfrm>
            <a:off x="828526" y="759870"/>
            <a:ext cx="7876635" cy="384148"/>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Why is data backup and security a key factor in successful remote work?</a:t>
            </a:r>
          </a:p>
          <a:p>
            <a:pPr algn="ctr"/>
            <a:endParaRPr lang="en-US" sz="2000" b="1" dirty="0"/>
          </a:p>
        </p:txBody>
      </p:sp>
      <p:sp>
        <p:nvSpPr>
          <p:cNvPr id="12" name="TextBox 11">
            <a:extLst>
              <a:ext uri="{FF2B5EF4-FFF2-40B4-BE49-F238E27FC236}">
                <a16:creationId xmlns:a16="http://schemas.microsoft.com/office/drawing/2014/main" id="{F7121682-B2E5-41F8-AA48-123077978C72}"/>
              </a:ext>
            </a:extLst>
          </p:cNvPr>
          <p:cNvSpPr txBox="1"/>
          <p:nvPr/>
        </p:nvSpPr>
        <p:spPr>
          <a:xfrm>
            <a:off x="828526" y="1332594"/>
            <a:ext cx="7876635" cy="923330"/>
          </a:xfrm>
          <a:prstGeom prst="rect">
            <a:avLst/>
          </a:prstGeom>
          <a:noFill/>
        </p:spPr>
        <p:txBody>
          <a:bodyPr wrap="square" rtlCol="0">
            <a:spAutoFit/>
          </a:bodyPr>
          <a:lstStyle/>
          <a:p>
            <a:r>
              <a:rPr lang="en-US" dirty="0"/>
              <a:t>Many businesses have been forced to change and/or improvise remote working environments for their team members, sometimes at very short notice. This has resulted in displaced IT infrastructure and operations.</a:t>
            </a:r>
          </a:p>
        </p:txBody>
      </p:sp>
      <p:sp>
        <p:nvSpPr>
          <p:cNvPr id="21" name="TextBox 20">
            <a:extLst>
              <a:ext uri="{FF2B5EF4-FFF2-40B4-BE49-F238E27FC236}">
                <a16:creationId xmlns:a16="http://schemas.microsoft.com/office/drawing/2014/main" id="{AF54BA29-9C50-474D-8253-E176CD4BED76}"/>
              </a:ext>
            </a:extLst>
          </p:cNvPr>
          <p:cNvSpPr txBox="1"/>
          <p:nvPr/>
        </p:nvSpPr>
        <p:spPr>
          <a:xfrm>
            <a:off x="865256" y="2635147"/>
            <a:ext cx="7876635" cy="923330"/>
          </a:xfrm>
          <a:prstGeom prst="rect">
            <a:avLst/>
          </a:prstGeom>
          <a:noFill/>
        </p:spPr>
        <p:txBody>
          <a:bodyPr wrap="square" rtlCol="0">
            <a:spAutoFit/>
          </a:bodyPr>
          <a:lstStyle/>
          <a:p>
            <a:r>
              <a:rPr lang="en-US" dirty="0"/>
              <a:t>Amidst the chaos of remote work and technical disruptions, you may not be aware of data security vulnerabilities that might arise, which attackers will be more than happy to take advantage of.</a:t>
            </a:r>
          </a:p>
        </p:txBody>
      </p:sp>
    </p:spTree>
    <p:extLst>
      <p:ext uri="{BB962C8B-B14F-4D97-AF65-F5344CB8AC3E}">
        <p14:creationId xmlns:p14="http://schemas.microsoft.com/office/powerpoint/2010/main" val="168094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cs typeface="Arial" panose="020B0604020202020204" pitchFamily="34" charset="0"/>
              </a:rPr>
              <a:t>Data management while remote</a:t>
            </a:r>
          </a:p>
        </p:txBody>
      </p:sp>
      <p:sp>
        <p:nvSpPr>
          <p:cNvPr id="24" name="TextBox 23">
            <a:extLst>
              <a:ext uri="{FF2B5EF4-FFF2-40B4-BE49-F238E27FC236}">
                <a16:creationId xmlns:a16="http://schemas.microsoft.com/office/drawing/2014/main" id="{BAC5F9C5-2387-479E-B6B7-FDD0CB5BE6D9}"/>
              </a:ext>
            </a:extLst>
          </p:cNvPr>
          <p:cNvSpPr txBox="1"/>
          <p:nvPr/>
        </p:nvSpPr>
        <p:spPr>
          <a:xfrm>
            <a:off x="1692246" y="3066166"/>
            <a:ext cx="2879754" cy="830997"/>
          </a:xfrm>
          <a:prstGeom prst="rect">
            <a:avLst/>
          </a:prstGeom>
          <a:noFill/>
        </p:spPr>
        <p:txBody>
          <a:bodyPr wrap="square" rtlCol="0">
            <a:spAutoFit/>
          </a:bodyPr>
          <a:lstStyle/>
          <a:p>
            <a:r>
              <a:rPr lang="en-US" sz="1600" dirty="0">
                <a:solidFill>
                  <a:schemeClr val="bg1"/>
                </a:solidFill>
                <a:latin typeface="+mj-lt"/>
              </a:rPr>
              <a:t>Save yourself the hassle of calling different manufacturers for drive or chassis support</a:t>
            </a:r>
          </a:p>
        </p:txBody>
      </p:sp>
      <p:sp>
        <p:nvSpPr>
          <p:cNvPr id="18" name="Rectangle: Rounded Corners 17">
            <a:extLst>
              <a:ext uri="{FF2B5EF4-FFF2-40B4-BE49-F238E27FC236}">
                <a16:creationId xmlns:a16="http://schemas.microsoft.com/office/drawing/2014/main" id="{1323E85B-EAAE-43B6-8BF6-2C80E72D3AC4}"/>
              </a:ext>
            </a:extLst>
          </p:cNvPr>
          <p:cNvSpPr/>
          <p:nvPr/>
        </p:nvSpPr>
        <p:spPr>
          <a:xfrm>
            <a:off x="949491" y="666996"/>
            <a:ext cx="7634703" cy="384148"/>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How is data security different when working remote?</a:t>
            </a:r>
          </a:p>
          <a:p>
            <a:pPr algn="ctr"/>
            <a:endParaRPr lang="en-US" sz="2000" b="1" dirty="0"/>
          </a:p>
        </p:txBody>
      </p:sp>
      <p:sp>
        <p:nvSpPr>
          <p:cNvPr id="2" name="Rectangle 1">
            <a:extLst>
              <a:ext uri="{FF2B5EF4-FFF2-40B4-BE49-F238E27FC236}">
                <a16:creationId xmlns:a16="http://schemas.microsoft.com/office/drawing/2014/main" id="{4C9F7532-FF49-4F43-B59C-62908C8CBFA3}"/>
              </a:ext>
            </a:extLst>
          </p:cNvPr>
          <p:cNvSpPr/>
          <p:nvPr/>
        </p:nvSpPr>
        <p:spPr>
          <a:xfrm>
            <a:off x="1067128" y="1162009"/>
            <a:ext cx="7162472" cy="646331"/>
          </a:xfrm>
          <a:prstGeom prst="rect">
            <a:avLst/>
          </a:prstGeom>
        </p:spPr>
        <p:txBody>
          <a:bodyPr wrap="square">
            <a:spAutoFit/>
          </a:bodyPr>
          <a:lstStyle/>
          <a:p>
            <a:pPr marL="285750" indent="-285750">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rPr>
              <a:t>Without a centralized data repository for backup, the risk of suffering data loss increases dramatically. </a:t>
            </a:r>
            <a:endParaRPr lang="en-US" dirty="0"/>
          </a:p>
        </p:txBody>
      </p:sp>
      <p:sp>
        <p:nvSpPr>
          <p:cNvPr id="3" name="Rectangle 2">
            <a:extLst>
              <a:ext uri="{FF2B5EF4-FFF2-40B4-BE49-F238E27FC236}">
                <a16:creationId xmlns:a16="http://schemas.microsoft.com/office/drawing/2014/main" id="{45E6C83A-31A7-4A5E-8D9F-973F6D41AFB1}"/>
              </a:ext>
            </a:extLst>
          </p:cNvPr>
          <p:cNvSpPr/>
          <p:nvPr/>
        </p:nvSpPr>
        <p:spPr>
          <a:xfrm>
            <a:off x="1067128" y="1835719"/>
            <a:ext cx="7102088" cy="646331"/>
          </a:xfrm>
          <a:prstGeom prst="rect">
            <a:avLst/>
          </a:prstGeom>
        </p:spPr>
        <p:txBody>
          <a:bodyPr wrap="square">
            <a:spAutoFit/>
          </a:bodyPr>
          <a:lstStyle/>
          <a:p>
            <a:pPr marL="285750" indent="-285750">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rPr>
              <a:t>Working from home means you will have to be more diligent with backups, but it is worth it for your protection.</a:t>
            </a:r>
            <a:endParaRPr lang="en-US" dirty="0"/>
          </a:p>
        </p:txBody>
      </p:sp>
      <p:pic>
        <p:nvPicPr>
          <p:cNvPr id="5" name="Picture 4" descr="A person sitting at a table using a computer&#10;&#10;Description automatically generated">
            <a:extLst>
              <a:ext uri="{FF2B5EF4-FFF2-40B4-BE49-F238E27FC236}">
                <a16:creationId xmlns:a16="http://schemas.microsoft.com/office/drawing/2014/main" id="{8ED10D32-22CC-4C47-A586-826E65FF8250}"/>
              </a:ext>
            </a:extLst>
          </p:cNvPr>
          <p:cNvPicPr>
            <a:picLocks noChangeAspect="1"/>
          </p:cNvPicPr>
          <p:nvPr/>
        </p:nvPicPr>
        <p:blipFill>
          <a:blip r:embed="rId7"/>
          <a:stretch>
            <a:fillRect/>
          </a:stretch>
        </p:blipFill>
        <p:spPr>
          <a:xfrm>
            <a:off x="2329423" y="2443739"/>
            <a:ext cx="3638388" cy="2671150"/>
          </a:xfrm>
          <a:prstGeom prst="rect">
            <a:avLst/>
          </a:prstGeom>
        </p:spPr>
      </p:pic>
    </p:spTree>
    <p:extLst>
      <p:ext uri="{BB962C8B-B14F-4D97-AF65-F5344CB8AC3E}">
        <p14:creationId xmlns:p14="http://schemas.microsoft.com/office/powerpoint/2010/main" val="81819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cs typeface="Arial" panose="020B0604020202020204" pitchFamily="34" charset="0"/>
              </a:rPr>
              <a:t>Data management while remote</a:t>
            </a:r>
          </a:p>
        </p:txBody>
      </p:sp>
      <p:sp>
        <p:nvSpPr>
          <p:cNvPr id="24" name="TextBox 23">
            <a:extLst>
              <a:ext uri="{FF2B5EF4-FFF2-40B4-BE49-F238E27FC236}">
                <a16:creationId xmlns:a16="http://schemas.microsoft.com/office/drawing/2014/main" id="{BAC5F9C5-2387-479E-B6B7-FDD0CB5BE6D9}"/>
              </a:ext>
            </a:extLst>
          </p:cNvPr>
          <p:cNvSpPr txBox="1"/>
          <p:nvPr/>
        </p:nvSpPr>
        <p:spPr>
          <a:xfrm>
            <a:off x="1692246" y="3066166"/>
            <a:ext cx="2879754" cy="830997"/>
          </a:xfrm>
          <a:prstGeom prst="rect">
            <a:avLst/>
          </a:prstGeom>
          <a:noFill/>
        </p:spPr>
        <p:txBody>
          <a:bodyPr wrap="square" rtlCol="0">
            <a:spAutoFit/>
          </a:bodyPr>
          <a:lstStyle/>
          <a:p>
            <a:r>
              <a:rPr lang="en-US" sz="1600" dirty="0">
                <a:solidFill>
                  <a:schemeClr val="bg1"/>
                </a:solidFill>
                <a:latin typeface="+mj-lt"/>
              </a:rPr>
              <a:t>Save yourself the hassle of calling different manufacturers for drive or chassis support</a:t>
            </a:r>
          </a:p>
        </p:txBody>
      </p:sp>
      <p:sp>
        <p:nvSpPr>
          <p:cNvPr id="18" name="Rectangle: Rounded Corners 17">
            <a:extLst>
              <a:ext uri="{FF2B5EF4-FFF2-40B4-BE49-F238E27FC236}">
                <a16:creationId xmlns:a16="http://schemas.microsoft.com/office/drawing/2014/main" id="{1323E85B-EAAE-43B6-8BF6-2C80E72D3AC4}"/>
              </a:ext>
            </a:extLst>
          </p:cNvPr>
          <p:cNvSpPr/>
          <p:nvPr/>
        </p:nvSpPr>
        <p:spPr>
          <a:xfrm>
            <a:off x="949491" y="666996"/>
            <a:ext cx="7634703" cy="384148"/>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How is data security different when working remote?</a:t>
            </a:r>
          </a:p>
          <a:p>
            <a:pPr algn="ctr"/>
            <a:endParaRPr lang="en-US" sz="2000" b="1" dirty="0"/>
          </a:p>
        </p:txBody>
      </p:sp>
      <p:sp>
        <p:nvSpPr>
          <p:cNvPr id="4" name="Rectangle 3">
            <a:extLst>
              <a:ext uri="{FF2B5EF4-FFF2-40B4-BE49-F238E27FC236}">
                <a16:creationId xmlns:a16="http://schemas.microsoft.com/office/drawing/2014/main" id="{24F7394B-84F1-4FB5-A56E-229CDA4FC83F}"/>
              </a:ext>
            </a:extLst>
          </p:cNvPr>
          <p:cNvSpPr/>
          <p:nvPr/>
        </p:nvSpPr>
        <p:spPr>
          <a:xfrm>
            <a:off x="1067128" y="1184175"/>
            <a:ext cx="7408005" cy="923330"/>
          </a:xfrm>
          <a:prstGeom prst="rect">
            <a:avLst/>
          </a:prstGeom>
        </p:spPr>
        <p:txBody>
          <a:bodyPr wrap="square">
            <a:spAutoFit/>
          </a:bodyPr>
          <a:lstStyle/>
          <a:p>
            <a:pPr marL="285750" indent="-285750">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rPr>
              <a:t>Regardless of the size of your business, failing to encrypt your communication sufficiently could be an easy way for attackers to breach your network and access your business data. </a:t>
            </a:r>
            <a:endParaRPr lang="en-US" dirty="0"/>
          </a:p>
        </p:txBody>
      </p:sp>
      <p:sp>
        <p:nvSpPr>
          <p:cNvPr id="5" name="Rectangle 4">
            <a:extLst>
              <a:ext uri="{FF2B5EF4-FFF2-40B4-BE49-F238E27FC236}">
                <a16:creationId xmlns:a16="http://schemas.microsoft.com/office/drawing/2014/main" id="{9C385BBC-62FA-4B37-AC2A-A12D90F7DC56}"/>
              </a:ext>
            </a:extLst>
          </p:cNvPr>
          <p:cNvSpPr/>
          <p:nvPr/>
        </p:nvSpPr>
        <p:spPr>
          <a:xfrm>
            <a:off x="1067128" y="2212289"/>
            <a:ext cx="7255605" cy="646331"/>
          </a:xfrm>
          <a:prstGeom prst="rect">
            <a:avLst/>
          </a:prstGeom>
        </p:spPr>
        <p:txBody>
          <a:bodyPr wrap="square">
            <a:spAutoFit/>
          </a:bodyPr>
          <a:lstStyle/>
          <a:p>
            <a:pPr marL="285750" indent="-285750">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rPr>
              <a:t>Employees working from home are no longer protected by the preventive security controls at the office. </a:t>
            </a:r>
            <a:endParaRPr lang="en-US" dirty="0"/>
          </a:p>
        </p:txBody>
      </p:sp>
      <p:sp>
        <p:nvSpPr>
          <p:cNvPr id="6" name="Rectangle 5">
            <a:extLst>
              <a:ext uri="{FF2B5EF4-FFF2-40B4-BE49-F238E27FC236}">
                <a16:creationId xmlns:a16="http://schemas.microsoft.com/office/drawing/2014/main" id="{02E1C149-18E0-4DF5-84ED-8D465592A9E7}"/>
              </a:ext>
            </a:extLst>
          </p:cNvPr>
          <p:cNvSpPr/>
          <p:nvPr/>
        </p:nvSpPr>
        <p:spPr>
          <a:xfrm>
            <a:off x="1067128" y="2996961"/>
            <a:ext cx="7102088" cy="646331"/>
          </a:xfrm>
          <a:prstGeom prst="rect">
            <a:avLst/>
          </a:prstGeom>
        </p:spPr>
        <p:txBody>
          <a:bodyPr wrap="square">
            <a:spAutoFit/>
          </a:bodyPr>
          <a:lstStyle/>
          <a:p>
            <a:pPr marL="285750" indent="-285750">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rPr>
              <a:t>With remote work, large amounts of data will be moved online, and you will need to choose your online services carefully. </a:t>
            </a:r>
            <a:endParaRPr lang="en-US" dirty="0"/>
          </a:p>
        </p:txBody>
      </p:sp>
    </p:spTree>
    <p:extLst>
      <p:ext uri="{BB962C8B-B14F-4D97-AF65-F5344CB8AC3E}">
        <p14:creationId xmlns:p14="http://schemas.microsoft.com/office/powerpoint/2010/main" val="427128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cs typeface="Arial" panose="020B0604020202020204" pitchFamily="34" charset="0"/>
              </a:rPr>
              <a:t>Data management while remote</a:t>
            </a:r>
          </a:p>
        </p:txBody>
      </p:sp>
      <p:sp>
        <p:nvSpPr>
          <p:cNvPr id="18" name="Rectangle: Rounded Corners 17">
            <a:extLst>
              <a:ext uri="{FF2B5EF4-FFF2-40B4-BE49-F238E27FC236}">
                <a16:creationId xmlns:a16="http://schemas.microsoft.com/office/drawing/2014/main" id="{1323E85B-EAAE-43B6-8BF6-2C80E72D3AC4}"/>
              </a:ext>
            </a:extLst>
          </p:cNvPr>
          <p:cNvSpPr/>
          <p:nvPr/>
        </p:nvSpPr>
        <p:spPr>
          <a:xfrm>
            <a:off x="949491" y="666996"/>
            <a:ext cx="7634703" cy="384148"/>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How is data security different when working remote?</a:t>
            </a:r>
          </a:p>
          <a:p>
            <a:pPr algn="ctr"/>
            <a:endParaRPr lang="en-US" sz="2000" b="1" dirty="0"/>
          </a:p>
        </p:txBody>
      </p:sp>
      <p:sp>
        <p:nvSpPr>
          <p:cNvPr id="2" name="Rectangle 1">
            <a:extLst>
              <a:ext uri="{FF2B5EF4-FFF2-40B4-BE49-F238E27FC236}">
                <a16:creationId xmlns:a16="http://schemas.microsoft.com/office/drawing/2014/main" id="{4D06C84E-E11A-4EA5-9EF0-36670DB0A464}"/>
              </a:ext>
            </a:extLst>
          </p:cNvPr>
          <p:cNvSpPr/>
          <p:nvPr/>
        </p:nvSpPr>
        <p:spPr>
          <a:xfrm>
            <a:off x="595355" y="1103964"/>
            <a:ext cx="8342973"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Protecting your data while working from home is an essential part of successfully maintaining your business. Safeguarding your data with a large remote workforce will not be easy, but it doesn't have to be complicated or expensive either. </a:t>
            </a:r>
            <a:endParaRPr lang="en-US" dirty="0"/>
          </a:p>
        </p:txBody>
      </p:sp>
      <p:pic>
        <p:nvPicPr>
          <p:cNvPr id="7" name="Picture 6" descr="A person sitting at a table using a computer&#10;&#10;Description automatically generated">
            <a:extLst>
              <a:ext uri="{FF2B5EF4-FFF2-40B4-BE49-F238E27FC236}">
                <a16:creationId xmlns:a16="http://schemas.microsoft.com/office/drawing/2014/main" id="{B7C28433-BF0A-40F3-AC4D-AF5A15191986}"/>
              </a:ext>
            </a:extLst>
          </p:cNvPr>
          <p:cNvPicPr>
            <a:picLocks noChangeAspect="1"/>
          </p:cNvPicPr>
          <p:nvPr/>
        </p:nvPicPr>
        <p:blipFill>
          <a:blip r:embed="rId7"/>
          <a:stretch>
            <a:fillRect/>
          </a:stretch>
        </p:blipFill>
        <p:spPr>
          <a:xfrm>
            <a:off x="2384327" y="1986445"/>
            <a:ext cx="3884310" cy="3157055"/>
          </a:xfrm>
          <a:prstGeom prst="rect">
            <a:avLst/>
          </a:prstGeom>
        </p:spPr>
      </p:pic>
    </p:spTree>
    <p:extLst>
      <p:ext uri="{BB962C8B-B14F-4D97-AF65-F5344CB8AC3E}">
        <p14:creationId xmlns:p14="http://schemas.microsoft.com/office/powerpoint/2010/main" val="324827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cs typeface="Arial" panose="020B0604020202020204" pitchFamily="34" charset="0"/>
              </a:rPr>
              <a:t>A Good Option – USB Drive</a:t>
            </a:r>
          </a:p>
        </p:txBody>
      </p:sp>
      <p:pic>
        <p:nvPicPr>
          <p:cNvPr id="11" name="Picture 10" descr="A close up of a computer&#10;&#10;Description automatically generated">
            <a:extLst>
              <a:ext uri="{FF2B5EF4-FFF2-40B4-BE49-F238E27FC236}">
                <a16:creationId xmlns:a16="http://schemas.microsoft.com/office/drawing/2014/main" id="{B8B75C4E-1445-44D3-AF9D-D1F92F654068}"/>
              </a:ext>
            </a:extLst>
          </p:cNvPr>
          <p:cNvPicPr>
            <a:picLocks noChangeAspect="1"/>
          </p:cNvPicPr>
          <p:nvPr/>
        </p:nvPicPr>
        <p:blipFill>
          <a:blip r:embed="rId7"/>
          <a:stretch>
            <a:fillRect/>
          </a:stretch>
        </p:blipFill>
        <p:spPr>
          <a:xfrm>
            <a:off x="6595399" y="656199"/>
            <a:ext cx="2009172" cy="2009172"/>
          </a:xfrm>
          <a:prstGeom prst="rect">
            <a:avLst/>
          </a:prstGeom>
        </p:spPr>
      </p:pic>
      <p:sp>
        <p:nvSpPr>
          <p:cNvPr id="12" name="TextBox 11">
            <a:extLst>
              <a:ext uri="{FF2B5EF4-FFF2-40B4-BE49-F238E27FC236}">
                <a16:creationId xmlns:a16="http://schemas.microsoft.com/office/drawing/2014/main" id="{3BAA73F2-7290-4560-B404-87B910E63092}"/>
              </a:ext>
            </a:extLst>
          </p:cNvPr>
          <p:cNvSpPr txBox="1"/>
          <p:nvPr/>
        </p:nvSpPr>
        <p:spPr>
          <a:xfrm>
            <a:off x="1053296" y="871959"/>
            <a:ext cx="5382228" cy="923330"/>
          </a:xfrm>
          <a:prstGeom prst="rect">
            <a:avLst/>
          </a:prstGeom>
          <a:noFill/>
        </p:spPr>
        <p:txBody>
          <a:bodyPr wrap="square" rtlCol="0">
            <a:spAutoFit/>
          </a:bodyPr>
          <a:lstStyle/>
          <a:p>
            <a:r>
              <a:rPr lang="en-US" dirty="0"/>
              <a:t>Regardless of what systems your users have, most </a:t>
            </a:r>
          </a:p>
          <a:p>
            <a:r>
              <a:rPr lang="en-US" dirty="0"/>
              <a:t>operating systems include a built-in option to back up the system to an external drive</a:t>
            </a:r>
          </a:p>
        </p:txBody>
      </p:sp>
      <p:sp>
        <p:nvSpPr>
          <p:cNvPr id="17" name="TextBox 16">
            <a:extLst>
              <a:ext uri="{FF2B5EF4-FFF2-40B4-BE49-F238E27FC236}">
                <a16:creationId xmlns:a16="http://schemas.microsoft.com/office/drawing/2014/main" id="{36103C33-598F-4753-8EBA-85FFB3D07827}"/>
              </a:ext>
            </a:extLst>
          </p:cNvPr>
          <p:cNvSpPr txBox="1"/>
          <p:nvPr/>
        </p:nvSpPr>
        <p:spPr>
          <a:xfrm>
            <a:off x="4167165" y="2899845"/>
            <a:ext cx="4376578" cy="1754326"/>
          </a:xfrm>
          <a:prstGeom prst="rect">
            <a:avLst/>
          </a:prstGeom>
          <a:noFill/>
        </p:spPr>
        <p:txBody>
          <a:bodyPr wrap="square" rtlCol="0">
            <a:spAutoFit/>
          </a:bodyPr>
          <a:lstStyle/>
          <a:p>
            <a:r>
              <a:rPr lang="en-US" dirty="0"/>
              <a:t>Buffalo has several options, both portable and desktop, to accommodate whatever data needs you have ranging from a simple 1TB portable USB drive up to a RAID 5 backed desktop drive with 18TB of usable space</a:t>
            </a:r>
          </a:p>
        </p:txBody>
      </p:sp>
      <p:pic>
        <p:nvPicPr>
          <p:cNvPr id="3" name="Picture 2" descr="A picture containing indoor, person, man, woman&#10;&#10;Description automatically generated">
            <a:extLst>
              <a:ext uri="{FF2B5EF4-FFF2-40B4-BE49-F238E27FC236}">
                <a16:creationId xmlns:a16="http://schemas.microsoft.com/office/drawing/2014/main" id="{71633F59-F152-4AA1-A4E0-70E260B2B92A}"/>
              </a:ext>
            </a:extLst>
          </p:cNvPr>
          <p:cNvPicPr>
            <a:picLocks noChangeAspect="1"/>
          </p:cNvPicPr>
          <p:nvPr/>
        </p:nvPicPr>
        <p:blipFill>
          <a:blip r:embed="rId8"/>
          <a:stretch>
            <a:fillRect/>
          </a:stretch>
        </p:blipFill>
        <p:spPr>
          <a:xfrm>
            <a:off x="463397" y="1795289"/>
            <a:ext cx="3544358" cy="3233449"/>
          </a:xfrm>
          <a:prstGeom prst="rect">
            <a:avLst/>
          </a:prstGeom>
        </p:spPr>
      </p:pic>
    </p:spTree>
    <p:extLst>
      <p:ext uri="{BB962C8B-B14F-4D97-AF65-F5344CB8AC3E}">
        <p14:creationId xmlns:p14="http://schemas.microsoft.com/office/powerpoint/2010/main" val="87155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top left corne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cs typeface="Arial" panose="020B0604020202020204" pitchFamily="34" charset="0"/>
              </a:rPr>
              <a:t>A Better Option - NAS</a:t>
            </a:r>
          </a:p>
        </p:txBody>
      </p:sp>
      <p:sp>
        <p:nvSpPr>
          <p:cNvPr id="17" name="TextBox 16">
            <a:extLst>
              <a:ext uri="{FF2B5EF4-FFF2-40B4-BE49-F238E27FC236}">
                <a16:creationId xmlns:a16="http://schemas.microsoft.com/office/drawing/2014/main" id="{36103C33-598F-4753-8EBA-85FFB3D07827}"/>
              </a:ext>
            </a:extLst>
          </p:cNvPr>
          <p:cNvSpPr txBox="1"/>
          <p:nvPr/>
        </p:nvSpPr>
        <p:spPr>
          <a:xfrm>
            <a:off x="399250" y="1603966"/>
            <a:ext cx="3836545" cy="2585323"/>
          </a:xfrm>
          <a:prstGeom prst="rect">
            <a:avLst/>
          </a:prstGeom>
          <a:noFill/>
        </p:spPr>
        <p:txBody>
          <a:bodyPr wrap="square" rtlCol="0">
            <a:spAutoFit/>
          </a:bodyPr>
          <a:lstStyle/>
          <a:p>
            <a:r>
              <a:rPr lang="en-US" dirty="0"/>
              <a:t>The </a:t>
            </a:r>
            <a:r>
              <a:rPr lang="en-US" dirty="0" err="1"/>
              <a:t>LinkStation</a:t>
            </a:r>
            <a:r>
              <a:rPr lang="en-US" dirty="0"/>
              <a:t> SOHO includes five licenses for </a:t>
            </a:r>
            <a:r>
              <a:rPr lang="en-US" dirty="0" err="1"/>
              <a:t>Novastor</a:t>
            </a:r>
            <a:r>
              <a:rPr lang="en-US" dirty="0"/>
              <a:t> </a:t>
            </a:r>
            <a:r>
              <a:rPr lang="en-US" dirty="0" err="1"/>
              <a:t>NovaBackup</a:t>
            </a:r>
            <a:r>
              <a:rPr lang="en-US" dirty="0"/>
              <a:t> desktop and is available with either 2TB or 4TB of usable space to accommodate most backup needs.</a:t>
            </a:r>
          </a:p>
          <a:p>
            <a:endParaRPr lang="en-US" dirty="0"/>
          </a:p>
          <a:p>
            <a:r>
              <a:rPr lang="en-US" dirty="0"/>
              <a:t>This device also qualifies for Buffalo’s Data Recovery Service and 3 year warranty.</a:t>
            </a:r>
          </a:p>
        </p:txBody>
      </p:sp>
      <p:pic>
        <p:nvPicPr>
          <p:cNvPr id="4" name="Picture 3" descr="A picture containing indoor, table, coffee, laptop&#10;&#10;Description automatically generated">
            <a:extLst>
              <a:ext uri="{FF2B5EF4-FFF2-40B4-BE49-F238E27FC236}">
                <a16:creationId xmlns:a16="http://schemas.microsoft.com/office/drawing/2014/main" id="{BDDA0044-375B-46C6-91FD-3015DF190DD5}"/>
              </a:ext>
            </a:extLst>
          </p:cNvPr>
          <p:cNvPicPr>
            <a:picLocks noChangeAspect="1"/>
          </p:cNvPicPr>
          <p:nvPr/>
        </p:nvPicPr>
        <p:blipFill>
          <a:blip r:embed="rId6"/>
          <a:stretch>
            <a:fillRect/>
          </a:stretch>
        </p:blipFill>
        <p:spPr>
          <a:xfrm>
            <a:off x="4127763" y="1149507"/>
            <a:ext cx="4384543" cy="2912533"/>
          </a:xfrm>
          <a:prstGeom prst="rect">
            <a:avLst/>
          </a:prstGeom>
        </p:spPr>
      </p:pic>
      <p:pic>
        <p:nvPicPr>
          <p:cNvPr id="14" name="Picture 13" descr="right side triangl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spTree>
    <p:extLst>
      <p:ext uri="{BB962C8B-B14F-4D97-AF65-F5344CB8AC3E}">
        <p14:creationId xmlns:p14="http://schemas.microsoft.com/office/powerpoint/2010/main" val="258833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86419</TotalTime>
  <Words>1381</Words>
  <Application>Microsoft Office PowerPoint</Application>
  <PresentationFormat>On-screen Show (16:9)</PresentationFormat>
  <Paragraphs>205</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メイリオ</vt:lpstr>
      <vt:lpstr>Arial</vt:lpstr>
      <vt:lpstr>Calibri</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Endpoint data protection  </vt:lpstr>
      <vt:lpstr>Secure your customers’ data remotely </vt:lpstr>
      <vt:lpstr>Exclusive Offer for Buffalo Partners </vt:lpstr>
      <vt:lpstr>PowerPoint Presentation</vt:lpstr>
      <vt:lpstr>PowerPoint Presentation</vt:lpstr>
      <vt:lpstr>PowerPoint Presentation</vt:lpstr>
    </vt:vector>
  </TitlesOfParts>
  <Company>JH&amp;A Advertising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Owens</dc:creator>
  <cp:lastModifiedBy>Matthew Penico</cp:lastModifiedBy>
  <cp:revision>390</cp:revision>
  <dcterms:created xsi:type="dcterms:W3CDTF">2017-02-15T15:12:01Z</dcterms:created>
  <dcterms:modified xsi:type="dcterms:W3CDTF">2020-04-17T20:12:17Z</dcterms:modified>
</cp:coreProperties>
</file>