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11" r:id="rId2"/>
    <p:sldId id="312" r:id="rId3"/>
    <p:sldId id="313" r:id="rId4"/>
    <p:sldId id="322" r:id="rId5"/>
    <p:sldId id="323" r:id="rId6"/>
    <p:sldId id="324" r:id="rId7"/>
    <p:sldId id="262" r:id="rId8"/>
    <p:sldId id="28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Traub" initials="AT" lastIdx="4" clrIdx="0">
    <p:extLst>
      <p:ext uri="{19B8F6BF-5375-455C-9EA6-DF929625EA0E}">
        <p15:presenceInfo xmlns:p15="http://schemas.microsoft.com/office/powerpoint/2012/main" userId="Arthur Tra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43" autoAdjust="0"/>
  </p:normalViewPr>
  <p:slideViewPr>
    <p:cSldViewPr snapToGrid="0" snapToObjects="1">
      <p:cViewPr varScale="1">
        <p:scale>
          <a:sx n="69" d="100"/>
          <a:sy n="69" d="100"/>
        </p:scale>
        <p:origin x="1200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3DB5-CD54-42B1-88E2-4F17E2096C35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BE7D-F581-47B3-8B2D-CC8444C007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introduction by Bill; can introduce speakers from Buffalo</a:t>
            </a:r>
          </a:p>
          <a:p>
            <a:endParaRPr lang="en-US" dirty="0"/>
          </a:p>
          <a:p>
            <a:r>
              <a:rPr lang="en-US" dirty="0"/>
              <a:t>1-2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2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Arthur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5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3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7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DF44-86B4-9B47-A2C6-ADFBD23414AE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 t="-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ffalo hea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07" y="-308177"/>
            <a:ext cx="9604167" cy="1652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1277" y="1938664"/>
            <a:ext cx="9144000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endParaRPr lang="en-US" sz="6000" dirty="0">
              <a:solidFill>
                <a:srgbClr val="595959"/>
              </a:solidFill>
              <a:latin typeface="+mj-lt"/>
              <a:cs typeface="Avenir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7265A-F545-4A47-A258-165AC66C148D}"/>
              </a:ext>
            </a:extLst>
          </p:cNvPr>
          <p:cNvSpPr/>
          <p:nvPr/>
        </p:nvSpPr>
        <p:spPr>
          <a:xfrm>
            <a:off x="0" y="1278283"/>
            <a:ext cx="9209903" cy="193899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1277" y="1302994"/>
            <a:ext cx="9144000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6000" dirty="0"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Avenir Roman"/>
              </a:rPr>
              <a:t>How Can a Hybrid Amazon S3 Strategy Benefit You?</a:t>
            </a:r>
          </a:p>
        </p:txBody>
      </p:sp>
    </p:spTree>
    <p:extLst>
      <p:ext uri="{BB962C8B-B14F-4D97-AF65-F5344CB8AC3E}">
        <p14:creationId xmlns:p14="http://schemas.microsoft.com/office/powerpoint/2010/main" val="23149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474" y="835332"/>
            <a:ext cx="79981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in 1974 - 40+ years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Headquarters - Nagoya, Japan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Publically Traded on Nikkei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American HQ – Austin, TX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Award winning North American Tech Support</a:t>
            </a:r>
          </a:p>
          <a:p>
            <a:pPr lvl="1">
              <a:buClr>
                <a:srgbClr val="FF0000"/>
              </a:buClr>
            </a:pPr>
            <a:r>
              <a:rPr lang="en-US" sz="32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Committed to SMB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Purpose Built Engineered Products &amp; Solutions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CDW dedicated resources</a:t>
            </a:r>
          </a:p>
          <a:p>
            <a:pPr lvl="1">
              <a:buClr>
                <a:srgbClr val="FF0000"/>
              </a:buClr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Storage &amp; Networking Product Strength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8" name="Picture 7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9" name="Picture 8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36" y="552090"/>
            <a:ext cx="3961874" cy="21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is a Hybrid Cloud </a:t>
            </a:r>
            <a:r>
              <a:rPr lang="en-US" sz="3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Strategy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62EB3-1862-48B7-A08F-616746B6464F}"/>
              </a:ext>
            </a:extLst>
          </p:cNvPr>
          <p:cNvSpPr txBox="1"/>
          <p:nvPr/>
        </p:nvSpPr>
        <p:spPr>
          <a:xfrm>
            <a:off x="658148" y="721274"/>
            <a:ext cx="820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Hybrid Cloud strategies include cloud and local (terrestrial) storage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5F9C5-2387-479E-B6B7-FDD0CB5BE6D9}"/>
              </a:ext>
            </a:extLst>
          </p:cNvPr>
          <p:cNvSpPr txBox="1"/>
          <p:nvPr/>
        </p:nvSpPr>
        <p:spPr>
          <a:xfrm>
            <a:off x="1692246" y="3066166"/>
            <a:ext cx="287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Save yourself the hassle of calling different manufacturers for drive or chassis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8E5F5-8817-42F2-9B17-AFFA7C0ABB4A}"/>
              </a:ext>
            </a:extLst>
          </p:cNvPr>
          <p:cNvSpPr txBox="1"/>
          <p:nvPr/>
        </p:nvSpPr>
        <p:spPr>
          <a:xfrm>
            <a:off x="316590" y="3914394"/>
            <a:ext cx="820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Benefits Include: </a:t>
            </a:r>
          </a:p>
          <a:p>
            <a:pPr algn="ctr"/>
            <a:r>
              <a:rPr lang="en-US" sz="2000" dirty="0">
                <a:latin typeface="+mj-lt"/>
              </a:rPr>
              <a:t>Faster Data Access - Synchronized Data - Data Security,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Cost Savings - Faster Recovery - Increased 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59463-5BFE-4C9B-BB58-55AD223BF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649" y="1584516"/>
            <a:ext cx="4998904" cy="22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Benefits of Hybrid Cloud Strategy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556F3D-A63E-4BBE-AF08-88C9D58AC6E7}"/>
              </a:ext>
            </a:extLst>
          </p:cNvPr>
          <p:cNvSpPr/>
          <p:nvPr/>
        </p:nvSpPr>
        <p:spPr>
          <a:xfrm>
            <a:off x="822257" y="898292"/>
            <a:ext cx="2025216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Faster Access</a:t>
            </a:r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BAFF4-16DC-40F2-B58B-EB075AF5B28E}"/>
              </a:ext>
            </a:extLst>
          </p:cNvPr>
          <p:cNvSpPr txBox="1"/>
          <p:nvPr/>
        </p:nvSpPr>
        <p:spPr>
          <a:xfrm>
            <a:off x="822257" y="1355123"/>
            <a:ext cx="771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Accessing files from your S3 account can take time, especially if they are large. When your data is also stored locally, you enjoy immediate file access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1A527D-6192-41A3-9184-08D7680C4A19}"/>
              </a:ext>
            </a:extLst>
          </p:cNvPr>
          <p:cNvSpPr/>
          <p:nvPr/>
        </p:nvSpPr>
        <p:spPr>
          <a:xfrm>
            <a:off x="822257" y="3501118"/>
            <a:ext cx="2025216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Data Security</a:t>
            </a:r>
          </a:p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3D435A-7EDA-4C31-AE67-11572C54EE91}"/>
              </a:ext>
            </a:extLst>
          </p:cNvPr>
          <p:cNvSpPr txBox="1"/>
          <p:nvPr/>
        </p:nvSpPr>
        <p:spPr>
          <a:xfrm>
            <a:off x="822257" y="3953203"/>
            <a:ext cx="762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Select which data you want stored in the Cloud.  Desired files are backed up to the Cloud.  Sensitive data is stored locally for greater security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AEDEFD-4D55-425A-9066-8B93F233C1D4}"/>
              </a:ext>
            </a:extLst>
          </p:cNvPr>
          <p:cNvSpPr/>
          <p:nvPr/>
        </p:nvSpPr>
        <p:spPr>
          <a:xfrm>
            <a:off x="822256" y="2520330"/>
            <a:ext cx="2025217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Synchronized Data</a:t>
            </a:r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B03EE7-112D-4B9D-A604-BA814DF972F6}"/>
              </a:ext>
            </a:extLst>
          </p:cNvPr>
          <p:cNvSpPr txBox="1"/>
          <p:nvPr/>
        </p:nvSpPr>
        <p:spPr>
          <a:xfrm>
            <a:off x="797570" y="2901080"/>
            <a:ext cx="771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Changes to locally stored data can be synced with cloud files as desired</a:t>
            </a:r>
          </a:p>
        </p:txBody>
      </p:sp>
    </p:spTree>
    <p:extLst>
      <p:ext uri="{BB962C8B-B14F-4D97-AF65-F5344CB8AC3E}">
        <p14:creationId xmlns:p14="http://schemas.microsoft.com/office/powerpoint/2010/main" val="17332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Why add a Hybrid Cloud?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BAFF4-16DC-40F2-B58B-EB075AF5B28E}"/>
              </a:ext>
            </a:extLst>
          </p:cNvPr>
          <p:cNvSpPr txBox="1"/>
          <p:nvPr/>
        </p:nvSpPr>
        <p:spPr>
          <a:xfrm>
            <a:off x="892112" y="1326292"/>
            <a:ext cx="750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Cumulative Cloud storage fees are not often realized upfront.  Prioritize data that is stored in the Cloud to minimize costs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F9273-FD6A-4C83-84AD-0795EFAAC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200" y="690502"/>
            <a:ext cx="1803366" cy="160982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FFED7-F3C5-4449-BC11-80503449D3DD}"/>
              </a:ext>
            </a:extLst>
          </p:cNvPr>
          <p:cNvSpPr/>
          <p:nvPr/>
        </p:nvSpPr>
        <p:spPr>
          <a:xfrm>
            <a:off x="822257" y="898292"/>
            <a:ext cx="2025216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Save Money</a:t>
            </a: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9F083-C8B6-4CF8-8AA5-AAC94B605501}"/>
              </a:ext>
            </a:extLst>
          </p:cNvPr>
          <p:cNvSpPr txBox="1"/>
          <p:nvPr/>
        </p:nvSpPr>
        <p:spPr>
          <a:xfrm>
            <a:off x="898358" y="2623015"/>
            <a:ext cx="75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Local storage offers immediate file recovery.  Cloud based file recovery can be lengthy, depends on bandwidth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244F0-3D6E-4338-8A80-3F7A6B43E828}"/>
              </a:ext>
            </a:extLst>
          </p:cNvPr>
          <p:cNvSpPr/>
          <p:nvPr/>
        </p:nvSpPr>
        <p:spPr>
          <a:xfrm>
            <a:off x="822258" y="2190644"/>
            <a:ext cx="2025216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Recover Faster</a:t>
            </a:r>
          </a:p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5DD8EB-A237-4339-8CB7-73714B480AD8}"/>
              </a:ext>
            </a:extLst>
          </p:cNvPr>
          <p:cNvSpPr/>
          <p:nvPr/>
        </p:nvSpPr>
        <p:spPr>
          <a:xfrm>
            <a:off x="822258" y="3599206"/>
            <a:ext cx="2025216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Be More Efficient</a:t>
            </a:r>
          </a:p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902198-5498-4427-BAB5-708A4A60EE49}"/>
              </a:ext>
            </a:extLst>
          </p:cNvPr>
          <p:cNvSpPr txBox="1"/>
          <p:nvPr/>
        </p:nvSpPr>
        <p:spPr>
          <a:xfrm>
            <a:off x="898358" y="4067176"/>
            <a:ext cx="75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Improve work hour efficiency by scheduling Cloud backups after hours preserving available bandwidth during the day </a:t>
            </a:r>
          </a:p>
        </p:txBody>
      </p:sp>
    </p:spTree>
    <p:extLst>
      <p:ext uri="{BB962C8B-B14F-4D97-AF65-F5344CB8AC3E}">
        <p14:creationId xmlns:p14="http://schemas.microsoft.com/office/powerpoint/2010/main" val="11467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Net Neutrality and my S3 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B9E5F-0E1B-40A3-8A6E-91067EF6598A}"/>
              </a:ext>
            </a:extLst>
          </p:cNvPr>
          <p:cNvSpPr txBox="1"/>
          <p:nvPr/>
        </p:nvSpPr>
        <p:spPr>
          <a:xfrm>
            <a:off x="2993927" y="773815"/>
            <a:ext cx="5393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Net Neutrality has been repealed; many expect service providers to impose new bandwidth usage guidelines, resulting in more expensive internet service and/or public cloud services like Amazon S3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5A410-5411-43D1-8868-276870497541}"/>
              </a:ext>
            </a:extLst>
          </p:cNvPr>
          <p:cNvSpPr txBox="1"/>
          <p:nvPr/>
        </p:nvSpPr>
        <p:spPr>
          <a:xfrm>
            <a:off x="2912629" y="3093693"/>
            <a:ext cx="534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Buffalo TeraStation network attached storage (NAS) products support native Amazon S3 integration at no additional charge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ADF4C-794E-40EE-92CA-D9B03F323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43" y="611712"/>
            <a:ext cx="1834631" cy="1803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EAA26-4101-4B9F-8CC2-51BC54C18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05" y="2571417"/>
            <a:ext cx="2017708" cy="1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23" name="Picture 22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29" name="Picture 28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New Buffalo NAS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2" y="1562100"/>
            <a:ext cx="2590881" cy="3009339"/>
          </a:xfrm>
          <a:prstGeom prst="rect">
            <a:avLst/>
          </a:prstGeom>
        </p:spPr>
      </p:pic>
      <p:sp>
        <p:nvSpPr>
          <p:cNvPr id="37" name="角丸四角形 27"/>
          <p:cNvSpPr>
            <a:spLocks noChangeArrowheads="1"/>
          </p:cNvSpPr>
          <p:nvPr/>
        </p:nvSpPr>
        <p:spPr bwMode="auto">
          <a:xfrm>
            <a:off x="669922" y="806821"/>
            <a:ext cx="2272263" cy="50323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en-US" sz="12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TeraStation 3010 series</a:t>
            </a:r>
            <a:endParaRPr lang="ja-JP" altLang="en-US" sz="12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99" y="1440771"/>
            <a:ext cx="2313145" cy="3251995"/>
          </a:xfrm>
          <a:prstGeom prst="rect">
            <a:avLst/>
          </a:prstGeom>
        </p:spPr>
      </p:pic>
      <p:sp>
        <p:nvSpPr>
          <p:cNvPr id="38" name="角丸四角形 27"/>
          <p:cNvSpPr>
            <a:spLocks noChangeArrowheads="1"/>
          </p:cNvSpPr>
          <p:nvPr/>
        </p:nvSpPr>
        <p:spPr bwMode="auto">
          <a:xfrm>
            <a:off x="5910999" y="806821"/>
            <a:ext cx="2272263" cy="50323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en-US" sz="12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TeraStation 5010 series</a:t>
            </a:r>
            <a:endParaRPr lang="ja-JP" altLang="en-US" sz="12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2219" y="1637578"/>
            <a:ext cx="33887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Cases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Hybrid Cloud </a:t>
            </a:r>
            <a:r>
              <a:rPr lang="en-US" sz="1200" b="1" dirty="0"/>
              <a:t> (featuring Amazon S3)</a:t>
            </a:r>
            <a:endParaRPr lang="en-US" sz="2000" b="1" dirty="0"/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 File Server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iSCSI Storage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Backup Target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Offsite Backup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Disaster Recovery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Surveillance Storage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317D8-9498-4746-9D3B-24726104D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296" y="503742"/>
            <a:ext cx="1385573" cy="12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6895187" y="418479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900" dirty="0">
                <a:solidFill>
                  <a:schemeClr val="bg1"/>
                </a:solidFill>
              </a:rPr>
              <a:t>Up to 60 clients</a:t>
            </a:r>
          </a:p>
          <a:p>
            <a:r>
              <a:rPr kumimoji="1" lang="en-US" sz="900" dirty="0">
                <a:solidFill>
                  <a:schemeClr val="bg1"/>
                </a:solidFill>
              </a:rPr>
              <a:t>With full access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Tech Support</a:t>
            </a:r>
          </a:p>
        </p:txBody>
      </p:sp>
      <p:sp>
        <p:nvSpPr>
          <p:cNvPr id="21" name="角丸四角形 24"/>
          <p:cNvSpPr>
            <a:spLocks noChangeArrowheads="1"/>
          </p:cNvSpPr>
          <p:nvPr/>
        </p:nvSpPr>
        <p:spPr bwMode="auto">
          <a:xfrm>
            <a:off x="1874013" y="2439062"/>
            <a:ext cx="4230007" cy="4433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24/7 North American-Based Phone Support</a:t>
            </a:r>
            <a:endParaRPr lang="en-US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2" y="3471263"/>
            <a:ext cx="1102982" cy="932282"/>
          </a:xfrm>
          <a:prstGeom prst="rect">
            <a:avLst/>
          </a:prstGeom>
        </p:spPr>
      </p:pic>
      <p:sp>
        <p:nvSpPr>
          <p:cNvPr id="28" name="角丸四角形 24"/>
          <p:cNvSpPr>
            <a:spLocks noChangeArrowheads="1"/>
          </p:cNvSpPr>
          <p:nvPr/>
        </p:nvSpPr>
        <p:spPr bwMode="auto">
          <a:xfrm>
            <a:off x="1890079" y="3480158"/>
            <a:ext cx="6122402" cy="9464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Find answers to common and not so common questions at our knowledge base</a:t>
            </a:r>
          </a:p>
          <a:p>
            <a:pPr algn="ctr"/>
            <a:r>
              <a:rPr lang="en-US" altLang="en-US" sz="1600" i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Step by Step setup instructions for all TeraStation features</a:t>
            </a:r>
          </a:p>
          <a:p>
            <a:pPr algn="ctr"/>
            <a:r>
              <a:rPr lang="en-US" altLang="en-US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 www.buffaloamericas.com/knowledge-base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77" y="1829276"/>
            <a:ext cx="1674391" cy="1523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1E5D5-BB7F-43C1-9A12-073DD5807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05" y="505050"/>
            <a:ext cx="1318699" cy="1855867"/>
          </a:xfrm>
          <a:prstGeom prst="rect">
            <a:avLst/>
          </a:prstGeom>
        </p:spPr>
      </p:pic>
      <p:sp>
        <p:nvSpPr>
          <p:cNvPr id="17" name="角丸四角形 24">
            <a:extLst>
              <a:ext uri="{FF2B5EF4-FFF2-40B4-BE49-F238E27FC236}">
                <a16:creationId xmlns:a16="http://schemas.microsoft.com/office/drawing/2014/main" id="{4F533C93-E4E6-4D6F-846B-DDADBC04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877" y="929716"/>
            <a:ext cx="5556787" cy="7336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tIns="36000" bIns="0" anchor="ctr"/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Award winning </a:t>
            </a:r>
            <a:r>
              <a:rPr lang="en-US" sz="1600" b="1" u="sng" dirty="0">
                <a:solidFill>
                  <a:schemeClr val="bg1"/>
                </a:solidFill>
              </a:rPr>
              <a:t>US based</a:t>
            </a:r>
            <a:r>
              <a:rPr lang="en-US" sz="1600" b="1" dirty="0">
                <a:solidFill>
                  <a:schemeClr val="bg1"/>
                </a:solidFill>
              </a:rPr>
              <a:t> technical support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46534</TotalTime>
  <Words>420</Words>
  <Application>Microsoft Office PowerPoint</Application>
  <PresentationFormat>On-screen Show (16:9)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メイリオ</vt:lpstr>
      <vt:lpstr>Arial</vt:lpstr>
      <vt:lpstr>Avenir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JH&amp;A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Owens</dc:creator>
  <cp:lastModifiedBy>Matthew Penico</cp:lastModifiedBy>
  <cp:revision>260</cp:revision>
  <dcterms:created xsi:type="dcterms:W3CDTF">2017-02-15T15:12:01Z</dcterms:created>
  <dcterms:modified xsi:type="dcterms:W3CDTF">2018-12-14T17:31:30Z</dcterms:modified>
</cp:coreProperties>
</file>